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8"/>
  </p:notesMasterIdLst>
  <p:sldIdLst>
    <p:sldId id="256"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353" r:id="rId97"/>
    <p:sldId id="354" r:id="rId98"/>
    <p:sldId id="355" r:id="rId99"/>
    <p:sldId id="356" r:id="rId100"/>
    <p:sldId id="357" r:id="rId101"/>
    <p:sldId id="358" r:id="rId102"/>
    <p:sldId id="359" r:id="rId103"/>
    <p:sldId id="360" r:id="rId104"/>
    <p:sldId id="361" r:id="rId105"/>
    <p:sldId id="362" r:id="rId106"/>
    <p:sldId id="363" r:id="rId107"/>
    <p:sldId id="364" r:id="rId108"/>
    <p:sldId id="365" r:id="rId109"/>
    <p:sldId id="366" r:id="rId110"/>
    <p:sldId id="367" r:id="rId111"/>
    <p:sldId id="368" r:id="rId112"/>
    <p:sldId id="369" r:id="rId113"/>
    <p:sldId id="370" r:id="rId114"/>
    <p:sldId id="371" r:id="rId115"/>
    <p:sldId id="372" r:id="rId116"/>
    <p:sldId id="373" r:id="rId117"/>
    <p:sldId id="374" r:id="rId118"/>
    <p:sldId id="375" r:id="rId119"/>
    <p:sldId id="376" r:id="rId120"/>
    <p:sldId id="377" r:id="rId121"/>
    <p:sldId id="378" r:id="rId122"/>
    <p:sldId id="379" r:id="rId123"/>
    <p:sldId id="380" r:id="rId124"/>
    <p:sldId id="381" r:id="rId125"/>
    <p:sldId id="382" r:id="rId126"/>
    <p:sldId id="383" r:id="rId127"/>
    <p:sldId id="384" r:id="rId128"/>
    <p:sldId id="385" r:id="rId129"/>
    <p:sldId id="386" r:id="rId130"/>
    <p:sldId id="387" r:id="rId131"/>
    <p:sldId id="388" r:id="rId132"/>
    <p:sldId id="389" r:id="rId133"/>
    <p:sldId id="390" r:id="rId134"/>
    <p:sldId id="391" r:id="rId135"/>
    <p:sldId id="392" r:id="rId136"/>
    <p:sldId id="393" r:id="rId137"/>
    <p:sldId id="394" r:id="rId138"/>
    <p:sldId id="395" r:id="rId139"/>
    <p:sldId id="396" r:id="rId140"/>
    <p:sldId id="397" r:id="rId141"/>
    <p:sldId id="398" r:id="rId142"/>
    <p:sldId id="399" r:id="rId143"/>
    <p:sldId id="400" r:id="rId144"/>
    <p:sldId id="401" r:id="rId145"/>
    <p:sldId id="402" r:id="rId146"/>
    <p:sldId id="403" r:id="rId147"/>
    <p:sldId id="404" r:id="rId148"/>
    <p:sldId id="405" r:id="rId149"/>
    <p:sldId id="406" r:id="rId150"/>
    <p:sldId id="407" r:id="rId151"/>
    <p:sldId id="408" r:id="rId152"/>
    <p:sldId id="409" r:id="rId153"/>
    <p:sldId id="410" r:id="rId154"/>
    <p:sldId id="411" r:id="rId155"/>
    <p:sldId id="412" r:id="rId156"/>
    <p:sldId id="413" r:id="rId157"/>
  </p:sldIdLst>
  <p:sldSz cx="9144000" cy="5143500" type="screen16x9"/>
  <p:notesSz cx="6858000" cy="9144000"/>
  <p:embeddedFontLst>
    <p:embeddedFont>
      <p:font typeface="Lato" panose="020F0502020204030203" pitchFamily="34" charset="0"/>
      <p:regular r:id="rId159"/>
      <p:bold r:id="rId160"/>
      <p:italic r:id="rId161"/>
      <p:boldItalic r:id="rId162"/>
    </p:embeddedFont>
    <p:embeddedFont>
      <p:font typeface="Raleway" pitchFamily="2" charset="77"/>
      <p:regular r:id="rId163"/>
      <p:bold r:id="rId164"/>
      <p:italic r:id="rId165"/>
      <p:boldItalic r:id="rId1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D52774C-833B-4B40-8E1F-9E83D5F5A962}">
  <a:tblStyle styleId="{4D52774C-833B-4B40-8E1F-9E83D5F5A96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2"/>
    <p:restoredTop sz="94688"/>
  </p:normalViewPr>
  <p:slideViewPr>
    <p:cSldViewPr snapToGrid="0">
      <p:cViewPr varScale="1">
        <p:scale>
          <a:sx n="150" d="100"/>
          <a:sy n="150" d="100"/>
        </p:scale>
        <p:origin x="168" y="24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font" Target="fonts/font1.fntdata"/><Relationship Id="rId170"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2.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font" Target="fonts/font3.fntdata"/><Relationship Id="rId166"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font" Target="fonts/font6.fntdata"/><Relationship Id="rId16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font" Target="fonts/font7.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plantuml.com/plantuml/uml/POzDJiGm38NtFeNL5IpA0LYWuGSMp8uRXDOmAOapSj8WReydhY8gLhNUz_NPEUJYfAmnm9JYEJ5nmU7LLOTFL2caSxmaHry6T1cN-UkVzxPoyP7mcQkNn1VVN2603ny8XsEQ2PjyzQB1pQBZjKawRLBZ3vwT_6pQ55pEvhst_AzvBzF9L-gDOgAp641FnN5EtppUjIruYuzwkSexPCKARJCiGfrjNGhrZKRsVnc0LZ-A_poLpi0-FUw77OZdDOPV"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8b294a1847_0_3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8b294a1847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8b294a1847_0_1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8b294a1847_0_1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8b294a1847_0_12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8b294a1847_0_1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8b294a1847_0_10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8b294a1847_0_10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8b294a1847_0_10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8b294a1847_0_10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8b294a1847_0_1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8b294a1847_0_1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8b294a1847_0_12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8b294a1847_0_1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6f715a8b96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6f715a8b96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8b294a1847_0_10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8b294a1847_0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8b294a1847_0_10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8b294a1847_0_10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8b294a1847_0_10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8b294a1847_0_1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8b294a1847_0_4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8b294a1847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8b294a1847_0_10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8b294a1847_0_10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8b294a1847_0_10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8b294a1847_0_1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8b294a1847_0_10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8b294a1847_0_10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6f715a8b96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6f715a8b9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8b294a1847_0_10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8b294a1847_0_10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8b294a1847_0_10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8b294a1847_0_1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6f715a8b96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6f715a8b9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8b294a1847_0_10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8b294a1847_0_10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8b294a1847_0_1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8b294a1847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6f715a8b96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6f715a8b9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8b294a1847_0_3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8b294a1847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u="sng">
                <a:solidFill>
                  <a:schemeClr val="hlink"/>
                </a:solidFill>
                <a:hlinkClick r:id="rId3"/>
              </a:rPr>
              <a:t>http://www.plantuml.com/plantuml/uml/POzDJiGm38NtFeNL5IpA0LYWuGSMp8uRXDOmAOapSj8WReydhY8gLhNUz_NPEUJYfAmnm9JYEJ5nmU7LLOTFL2caSxmaHry6T1cN-UkVzxPoyP7mcQkNn1VVN2603ny8XsEQ2PjyzQB1pQBZjKawRLBZ3vwT_6pQ55pEvhst_AzvBzF9L-gDOgAp641FnN5EtppUjIruYuzwkSexPCKARJCiGfrjNGhrZKRsVnc0LZ-A_poLpi0-FUw77OZdDOPV</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8b294a1847_0_10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8b294a1847_0_1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8b294a1847_0_1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8b294a1847_0_1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8b294a1847_0_1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8b294a1847_0_1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6f715a8b96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6f715a8b9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8b294a1847_0_1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8b294a1847_0_1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8b294a1847_0_1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8b294a1847_0_1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8b294a1847_0_13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8b294a1847_0_1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6f715a8b96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6f715a8b9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8b294a1847_0_1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8b294a1847_0_1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8b294a1847_0_1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8b294a1847_0_1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653e6e96ed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653e6e96ed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82abffa09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82abffa0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8b294a1847_0_1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8b294a1847_0_1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8b294a1847_0_13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8b294a1847_0_1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6f715a8b96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6f715a8b96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8b294a1847_0_1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8b294a1847_0_1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8b294a1847_0_1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8b294a1847_0_1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82abffa09c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82abffa09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8b294a1847_0_1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8b294a1847_0_1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8b294a1847_0_1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8b294a1847_0_1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8b294a1847_0_13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 name="Google Shape;902;g8b294a1847_0_1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9e5c13e62c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9e5c13e62c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8b294a1847_0_10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8" name="Google Shape;908;g8b294a1847_0_10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8b294a1847_0_1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8b294a1847_0_1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8b294a1847_0_13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 name="Google Shape;919;g8b294a1847_0_1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82abffa09c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 name="Google Shape;925;g82abffa09c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8b294a1847_0_1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8b294a1847_0_1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8b294a1847_0_13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8b294a1847_0_1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8b294a1847_0_13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8b294a1847_0_1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8b294a1847_0_13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8b294a1847_0_1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8b294a1847_0_13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8b294a1847_0_1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6f715a8b96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6f715a8b9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8b294a1847_0_3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8b294a1847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8b294a1847_0_1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8b294a1847_0_1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8b294a1847_0_1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8b294a1847_0_1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8b294a1847_0_1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8b294a1847_0_1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8b294a1847_0_1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8b294a1847_0_1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g8b294a1847_0_13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8" name="Google Shape;988;g8b294a1847_0_1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82abffa09c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 name="Google Shape;994;g82abffa09c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8b294a1847_0_10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8b294a1847_0_1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8b294a1847_0_3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8b294a1847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8b294a1847_0_4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8b294a1847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8b294a1847_0_3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8b294a1847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653e6e96ed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653e6e96ed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9e5c13e62c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9e5c13e62c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8b294a1847_0_4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8b294a1847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8b294a1847_0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8b294a1847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53e6e96ed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653e6e96ed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8b294a1847_0_4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8b294a1847_0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8b294a1847_0_4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8b294a1847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8b294a1847_0_4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8b294a1847_0_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8b294a1847_0_4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8b294a1847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8b294a1847_0_4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8b294a1847_0_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8b294a1847_0_4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8b294a1847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8b294a1847_0_4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8b294a1847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9e5c13e62c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9e5c13e62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8b294a1847_0_10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8b294a1847_0_10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8b294a1847_0_4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8b294a1847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82abffa09c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82abffa09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8b294a1847_0_4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8b294a1847_0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b294a1847_0_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b294a1847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82abffa09c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82abffa09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8b294a1847_0_4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8b294a1847_0_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8b294a1847_0_4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8b294a1847_0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653e6e96ed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653e6e96ed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8b294a1847_0_4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8b294a1847_0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653e6e96ed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653e6e96ed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8b294a1847_0_5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8b294a1847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8b294a1847_0_5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8b294a1847_0_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653e6e96ed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653e6e96ed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8b294a1847_0_5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8b294a1847_0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8b294a1847_0_5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8b294a1847_0_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8b294a1847_0_5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8b294a1847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8b294a1847_0_5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8b294a1847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8b294a1847_0_5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8b294a1847_0_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8b294a1847_0_5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8b294a1847_0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82abffa09c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82abffa09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8b294a1847_0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8b294a1847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8b294a1847_0_5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8b294a1847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8b294a1847_0_5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8b294a1847_0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8b294a1847_0_5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8b294a1847_0_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8b294a1847_0_5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8b294a1847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8b294a1847_0_10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8b294a1847_0_10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653e6e96ed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653e6e96ed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8b294a1847_0_5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8b294a1847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8b294a1847_0_5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8b294a1847_0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8b294a1847_0_5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8b294a1847_0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8b294a1847_0_1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8b294a1847_0_1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8b294a1847_0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8b294a1847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8b294a1847_0_5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8b294a1847_0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8b294a1847_0_5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8b294a1847_0_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8b294a1847_0_5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8b294a1847_0_5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82abffa09c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82abffa09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8b294a1847_0_5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8b294a1847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8b294a1847_0_6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8b294a1847_0_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8b294a1847_0_6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8b294a1847_0_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8b294a1847_0_12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8b294a1847_0_1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8b294a1847_0_6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8b294a1847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8b294a1847_0_12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8b294a1847_0_1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b294a1847_0_3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8b294a1847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82abffa09c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82abffa09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8b294a1847_0_6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8b294a1847_0_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8b294a1847_0_7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8b294a1847_0_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8b294a1847_0_7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8b294a1847_0_7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82abffa09c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82abffa09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8b294a1847_0_7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8b294a1847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8b294a1847_0_7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8b294a1847_0_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8b294a1847_0_7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8b294a1847_0_7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8b294a1847_0_8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8b294a1847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8b294a1847_0_8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8b294a1847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8b294a1847_0_3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8b294a1847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6f715a8b9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6f715a8b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8b294a1847_0_1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8b294a1847_0_1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8b294a1847_0_1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8b294a1847_0_1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8b294a1847_0_1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8b294a1847_0_1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8b294a1847_0_12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8b294a1847_0_1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8b294a1847_0_1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8b294a1847_0_1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8b294a1847_0_1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8b294a1847_0_1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8b294a1847_0_1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8b294a1847_0_1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8b294a1847_0_8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8b294a1847_0_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8b294a1847_0_8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8b294a1847_0_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8b294a1847_0_3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8b294a1847_0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8b294a1847_0_9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8b294a1847_0_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8b294a1847_0_9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8b294a1847_0_9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8b294a1847_0_9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8b294a1847_0_9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8b294a1847_0_9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8b294a1847_0_9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6f715a8b96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6f715a8b96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8b294a1847_0_10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8b294a1847_0_1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8b294a1847_0_1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8b294a1847_0_1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8b294a1847_0_1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8b294a1847_0_1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8b294a1847_0_1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8b294a1847_0_1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8b294a1847_0_1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8b294a1847_0_1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id"/>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openjdk.java.net/"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oracle.com/java/technologies/javase-downloads.html"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hyperlink" Target="https://www.azul.com/downloads/zulu-community/" TargetMode="External"/><Relationship Id="rId4" Type="http://schemas.openxmlformats.org/officeDocument/2006/relationships/hyperlink" Target="https://aws.amazon.com/id/corretto/" TargetMode="Externa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jdk.java.net/"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medium.com/programmer-zaman-now/setting-java-path-di-windows-4da2c65d8298"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www.jetbrains.com/idea/"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hyperlink" Target="https://www.oracle.com/application-development/technologies/jdeveloper.html" TargetMode="External"/><Relationship Id="rId5" Type="http://schemas.openxmlformats.org/officeDocument/2006/relationships/hyperlink" Target="https://netbeans.apache.org/" TargetMode="External"/><Relationship Id="rId4" Type="http://schemas.openxmlformats.org/officeDocument/2006/relationships/hyperlink" Target="https://www.eclipse.org/downloads/packages/"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www.tiobe.com/tiobe-index/" TargetMode="Externa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Java Dasar</a:t>
            </a:r>
            <a:endParaRPr dirty="0"/>
          </a:p>
        </p:txBody>
      </p:sp>
      <p:sp>
        <p:nvSpPr>
          <p:cNvPr id="3" name="Subtitle 2">
            <a:extLst>
              <a:ext uri="{FF2B5EF4-FFF2-40B4-BE49-F238E27FC236}">
                <a16:creationId xmlns:a16="http://schemas.microsoft.com/office/drawing/2014/main" id="{EAD14D7B-D2DD-A524-440F-BEBEAE2B22EA}"/>
              </a:ext>
            </a:extLst>
          </p:cNvPr>
          <p:cNvSpPr>
            <a:spLocks noGrp="1"/>
          </p:cNvSpPr>
          <p:nvPr>
            <p:ph type="subTitle" idx="1"/>
          </p:nvPr>
        </p:nvSpPr>
        <p:spPr/>
        <p:txBody>
          <a:bodyPr/>
          <a:lstStyle/>
          <a:p>
            <a:endParaRPr lang="en-TL"/>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JRE vs JDK</a:t>
            </a:r>
            <a:endParaRPr/>
          </a:p>
        </p:txBody>
      </p:sp>
      <p:sp>
        <p:nvSpPr>
          <p:cNvPr id="155" name="Google Shape;155;p2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JRE singkatan dari Java Runtime Environment</a:t>
            </a:r>
            <a:endParaRPr/>
          </a:p>
          <a:p>
            <a:pPr marL="457200" lvl="0" indent="-311150" algn="l" rtl="0">
              <a:spcBef>
                <a:spcPts val="0"/>
              </a:spcBef>
              <a:spcAft>
                <a:spcPts val="0"/>
              </a:spcAft>
              <a:buSzPts val="1300"/>
              <a:buChar char="●"/>
            </a:pPr>
            <a:r>
              <a:rPr lang="id"/>
              <a:t>JDK singkatan dari Java Development Kit</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1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Switch Tanpa yield</a:t>
            </a:r>
            <a:endParaRPr/>
          </a:p>
        </p:txBody>
      </p:sp>
      <p:pic>
        <p:nvPicPr>
          <p:cNvPr id="681" name="Google Shape;681;p114"/>
          <p:cNvPicPr preferRelativeResize="0"/>
          <p:nvPr/>
        </p:nvPicPr>
        <p:blipFill>
          <a:blip r:embed="rId3">
            <a:alphaModFix/>
          </a:blip>
          <a:stretch>
            <a:fillRect/>
          </a:stretch>
        </p:blipFill>
        <p:spPr>
          <a:xfrm>
            <a:off x="152400" y="2006250"/>
            <a:ext cx="8839200" cy="2950318"/>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1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Switch Dengan yield</a:t>
            </a:r>
            <a:endParaRPr/>
          </a:p>
        </p:txBody>
      </p:sp>
      <p:pic>
        <p:nvPicPr>
          <p:cNvPr id="687" name="Google Shape;687;p115"/>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116"/>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Ternary Operator</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1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Ternary Operator</a:t>
            </a:r>
            <a:endParaRPr/>
          </a:p>
        </p:txBody>
      </p:sp>
      <p:sp>
        <p:nvSpPr>
          <p:cNvPr id="698" name="Google Shape;698;p11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Ternary operator adalah operator sederhana dari if statement</a:t>
            </a:r>
            <a:endParaRPr/>
          </a:p>
          <a:p>
            <a:pPr marL="457200" lvl="0" indent="-311150" algn="l" rtl="0">
              <a:spcBef>
                <a:spcPts val="0"/>
              </a:spcBef>
              <a:spcAft>
                <a:spcPts val="0"/>
              </a:spcAft>
              <a:buSzPts val="1300"/>
              <a:buChar char="●"/>
            </a:pPr>
            <a:r>
              <a:rPr lang="id"/>
              <a:t>Ternary operator terdiri dari  kondisi yang dievaluasi, jika menghasilkan true maka nilai pertama diambil, jika false, maka nilai kedua diambil</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11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Tanpa Ternary Operator</a:t>
            </a:r>
            <a:endParaRPr/>
          </a:p>
        </p:txBody>
      </p:sp>
      <p:pic>
        <p:nvPicPr>
          <p:cNvPr id="704" name="Google Shape;704;p118"/>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1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Dengan Ternary Operator</a:t>
            </a:r>
            <a:endParaRPr/>
          </a:p>
        </p:txBody>
      </p:sp>
      <p:pic>
        <p:nvPicPr>
          <p:cNvPr id="710" name="Google Shape;710;p119"/>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12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For Loop</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1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For Loop</a:t>
            </a:r>
            <a:endParaRPr/>
          </a:p>
        </p:txBody>
      </p:sp>
      <p:sp>
        <p:nvSpPr>
          <p:cNvPr id="721" name="Google Shape;721;p12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For adalah salah satu kata kunci yang bisa digunakan untuk melakukan perulangan</a:t>
            </a:r>
            <a:endParaRPr/>
          </a:p>
          <a:p>
            <a:pPr marL="457200" lvl="0" indent="-311150" algn="l" rtl="0">
              <a:spcBef>
                <a:spcPts val="0"/>
              </a:spcBef>
              <a:spcAft>
                <a:spcPts val="0"/>
              </a:spcAft>
              <a:buSzPts val="1300"/>
              <a:buChar char="●"/>
            </a:pPr>
            <a:r>
              <a:rPr lang="id"/>
              <a:t>Blok kode yang terdapat di dalam for akan selalu diulangi selama kondisi for terpenuhi</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1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Sintak Perulangan For</a:t>
            </a:r>
            <a:endParaRPr/>
          </a:p>
        </p:txBody>
      </p:sp>
      <p:sp>
        <p:nvSpPr>
          <p:cNvPr id="727" name="Google Shape;727;p12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for(init statement; kondisi; post statement){</a:t>
            </a:r>
            <a:br>
              <a:rPr lang="id"/>
            </a:br>
            <a:r>
              <a:rPr lang="id"/>
              <a:t>   // block perulangan</a:t>
            </a:r>
            <a:br>
              <a:rPr lang="id"/>
            </a:br>
            <a:r>
              <a:rPr lang="id"/>
              <a:t>}</a:t>
            </a:r>
            <a:endParaRPr/>
          </a:p>
          <a:p>
            <a:pPr marL="457200" lvl="0" indent="-311150" algn="l" rtl="0">
              <a:spcBef>
                <a:spcPts val="1600"/>
              </a:spcBef>
              <a:spcAft>
                <a:spcPts val="0"/>
              </a:spcAft>
              <a:buSzPts val="1300"/>
              <a:buChar char="●"/>
            </a:pPr>
            <a:r>
              <a:rPr lang="id"/>
              <a:t>Init statement akan dieksekusi hanya sekali di awal sebelum perulangan</a:t>
            </a:r>
            <a:endParaRPr/>
          </a:p>
          <a:p>
            <a:pPr marL="457200" lvl="0" indent="-311150" algn="l" rtl="0">
              <a:spcBef>
                <a:spcPts val="0"/>
              </a:spcBef>
              <a:spcAft>
                <a:spcPts val="0"/>
              </a:spcAft>
              <a:buSzPts val="1300"/>
              <a:buChar char="●"/>
            </a:pPr>
            <a:r>
              <a:rPr lang="id"/>
              <a:t>Kondisi akan dilakukan pengecekan dalam setiap perulangan, jika true perulangan akan dilakukan, jika false perulangan akan berhenti</a:t>
            </a:r>
            <a:endParaRPr/>
          </a:p>
          <a:p>
            <a:pPr marL="457200" lvl="0" indent="-311150" algn="l" rtl="0">
              <a:spcBef>
                <a:spcPts val="0"/>
              </a:spcBef>
              <a:spcAft>
                <a:spcPts val="0"/>
              </a:spcAft>
              <a:buSzPts val="1300"/>
              <a:buChar char="●"/>
            </a:pPr>
            <a:r>
              <a:rPr lang="id"/>
              <a:t>Post statement akan dieksekusi setiap kali diakhir perulangan</a:t>
            </a:r>
            <a:endParaRPr/>
          </a:p>
          <a:p>
            <a:pPr marL="457200" lvl="0" indent="-311150" algn="l" rtl="0">
              <a:spcBef>
                <a:spcPts val="0"/>
              </a:spcBef>
              <a:spcAft>
                <a:spcPts val="0"/>
              </a:spcAft>
              <a:buSzPts val="1300"/>
              <a:buChar char="●"/>
            </a:pPr>
            <a:r>
              <a:rPr lang="id"/>
              <a:t>Init statement, Kondisi dan Post Statement tidak wajib diisi, jika Kondisi tidak diisi, berarti kondisi selalu bernilai true</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1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Perulangan Tanpa Henti</a:t>
            </a:r>
            <a:endParaRPr/>
          </a:p>
        </p:txBody>
      </p:sp>
      <p:pic>
        <p:nvPicPr>
          <p:cNvPr id="733" name="Google Shape;733;p123"/>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Java Virtual Machine</a:t>
            </a:r>
            <a:endParaRPr/>
          </a:p>
        </p:txBody>
      </p:sp>
      <p:sp>
        <p:nvSpPr>
          <p:cNvPr id="161" name="Google Shape;161;p2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Java sendiri hanyalah bahasa pemrograman, otak dibalik teknologi Java sebenarnya sebuah teknologi yang disebut Java Virtual Machine</a:t>
            </a:r>
            <a:endParaRPr/>
          </a:p>
          <a:p>
            <a:pPr marL="457200" lvl="0" indent="-311150" algn="l" rtl="0">
              <a:spcBef>
                <a:spcPts val="0"/>
              </a:spcBef>
              <a:spcAft>
                <a:spcPts val="0"/>
              </a:spcAft>
              <a:buSzPts val="1300"/>
              <a:buChar char="●"/>
            </a:pPr>
            <a:r>
              <a:rPr lang="id"/>
              <a:t>Java Virtual Machine merupakan program yang digunakan untuk mengeksekusi binary file Java</a:t>
            </a:r>
            <a:endParaRPr/>
          </a:p>
          <a:p>
            <a:pPr marL="457200" lvl="0" indent="-311150" algn="l" rtl="0">
              <a:spcBef>
                <a:spcPts val="0"/>
              </a:spcBef>
              <a:spcAft>
                <a:spcPts val="0"/>
              </a:spcAft>
              <a:buSzPts val="1300"/>
              <a:buChar char="●"/>
            </a:pPr>
            <a:r>
              <a:rPr lang="id"/>
              <a:t>Karena JVM hanya mengerti binary file, sehingga akhirnya banyak bahasa pemrograman yang mengadopsi teknologi JVM, seperti Kotlin, Scala, Groovy dan lain-lain</a:t>
            </a:r>
            <a:endParaRPr/>
          </a:p>
          <a:p>
            <a:pPr marL="457200" lvl="0" indent="-311150" algn="l" rtl="0">
              <a:spcBef>
                <a:spcPts val="0"/>
              </a:spcBef>
              <a:spcAft>
                <a:spcPts val="0"/>
              </a:spcAft>
              <a:buSzPts val="1300"/>
              <a:buChar char="●"/>
            </a:pPr>
            <a:r>
              <a:rPr lang="id"/>
              <a:t>Dengan begitu, banyak bahasa pemrograman yang lebih canggih dari Java, namun mereka tetap jalan di JVM yang sudah terbukti stabil dan bagus</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1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Perulangan Dengan Kondisi</a:t>
            </a:r>
            <a:endParaRPr/>
          </a:p>
        </p:txBody>
      </p:sp>
      <p:pic>
        <p:nvPicPr>
          <p:cNvPr id="739" name="Google Shape;739;p124"/>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1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Perulangan Dengan Init Statement</a:t>
            </a:r>
            <a:endParaRPr/>
          </a:p>
        </p:txBody>
      </p:sp>
      <p:pic>
        <p:nvPicPr>
          <p:cNvPr id="745" name="Google Shape;745;p125"/>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12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Perulangan Dengan Post Statement</a:t>
            </a:r>
            <a:endParaRPr/>
          </a:p>
        </p:txBody>
      </p:sp>
      <p:pic>
        <p:nvPicPr>
          <p:cNvPr id="751" name="Google Shape;751;p126"/>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2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While Loop</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1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While Loop</a:t>
            </a:r>
            <a:endParaRPr/>
          </a:p>
        </p:txBody>
      </p:sp>
      <p:sp>
        <p:nvSpPr>
          <p:cNvPr id="762" name="Google Shape;762;p12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While loop adalah versi perulangan yang lebih sederhana dibanding for loop</a:t>
            </a:r>
            <a:endParaRPr/>
          </a:p>
          <a:p>
            <a:pPr marL="457200" lvl="0" indent="-311150" algn="l" rtl="0">
              <a:spcBef>
                <a:spcPts val="0"/>
              </a:spcBef>
              <a:spcAft>
                <a:spcPts val="0"/>
              </a:spcAft>
              <a:buSzPts val="1300"/>
              <a:buChar char="●"/>
            </a:pPr>
            <a:r>
              <a:rPr lang="id"/>
              <a:t>Di while loop, hanya terdapat kondisi perulangan, tanpa ada init statement dan post statement</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12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While Loop</a:t>
            </a:r>
            <a:endParaRPr/>
          </a:p>
        </p:txBody>
      </p:sp>
      <p:pic>
        <p:nvPicPr>
          <p:cNvPr id="768" name="Google Shape;768;p129"/>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13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Do While Loop</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13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Do While Loop</a:t>
            </a:r>
            <a:endParaRPr/>
          </a:p>
        </p:txBody>
      </p:sp>
      <p:sp>
        <p:nvSpPr>
          <p:cNvPr id="779" name="Google Shape;779;p13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Do While loop adalah perulangan yang mirip dengan while</a:t>
            </a:r>
            <a:endParaRPr/>
          </a:p>
          <a:p>
            <a:pPr marL="457200" lvl="0" indent="-311150" algn="l" rtl="0">
              <a:spcBef>
                <a:spcPts val="0"/>
              </a:spcBef>
              <a:spcAft>
                <a:spcPts val="0"/>
              </a:spcAft>
              <a:buSzPts val="1300"/>
              <a:buChar char="●"/>
            </a:pPr>
            <a:r>
              <a:rPr lang="id"/>
              <a:t>Perbedaannya hanya pada pengecekan kondisi</a:t>
            </a:r>
            <a:endParaRPr/>
          </a:p>
          <a:p>
            <a:pPr marL="457200" lvl="0" indent="-311150" algn="l" rtl="0">
              <a:spcBef>
                <a:spcPts val="0"/>
              </a:spcBef>
              <a:spcAft>
                <a:spcPts val="0"/>
              </a:spcAft>
              <a:buSzPts val="1300"/>
              <a:buChar char="●"/>
            </a:pPr>
            <a:r>
              <a:rPr lang="id"/>
              <a:t>Pengecekan kondisi di while loop dilakukan di awal sebelum perulangan dilakukan, sedangkan di do while loop dilakukan setelah perulangan dilakukan</a:t>
            </a:r>
            <a:endParaRPr/>
          </a:p>
          <a:p>
            <a:pPr marL="457200" lvl="0" indent="-311150" algn="l" rtl="0">
              <a:spcBef>
                <a:spcPts val="0"/>
              </a:spcBef>
              <a:spcAft>
                <a:spcPts val="0"/>
              </a:spcAft>
              <a:buSzPts val="1300"/>
              <a:buChar char="●"/>
            </a:pPr>
            <a:r>
              <a:rPr lang="id"/>
              <a:t>Oleh karena itu dalam do while loop, minimal pasti sekali perulangan dilakukan walaupun kondisi tidak bernilai true</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13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Do While Loop</a:t>
            </a:r>
            <a:endParaRPr/>
          </a:p>
        </p:txBody>
      </p:sp>
      <p:pic>
        <p:nvPicPr>
          <p:cNvPr id="785" name="Google Shape;785;p132"/>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13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Break &amp; Continue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Proses Development Program Java</a:t>
            </a:r>
            <a:endParaRPr/>
          </a:p>
        </p:txBody>
      </p:sp>
      <p:pic>
        <p:nvPicPr>
          <p:cNvPr id="167" name="Google Shape;167;p26"/>
          <p:cNvPicPr preferRelativeResize="0"/>
          <p:nvPr/>
        </p:nvPicPr>
        <p:blipFill>
          <a:blip r:embed="rId3">
            <a:alphaModFix/>
          </a:blip>
          <a:stretch>
            <a:fillRect/>
          </a:stretch>
        </p:blipFill>
        <p:spPr>
          <a:xfrm>
            <a:off x="1662100" y="2384350"/>
            <a:ext cx="5819775" cy="1685925"/>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13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Break &amp; Continue</a:t>
            </a:r>
            <a:endParaRPr/>
          </a:p>
        </p:txBody>
      </p:sp>
      <p:sp>
        <p:nvSpPr>
          <p:cNvPr id="796" name="Google Shape;796;p13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Pada switch statement, kita sudah mengenal kata kunci break, yaitu untuk menghentikan case dalam switch</a:t>
            </a:r>
            <a:endParaRPr/>
          </a:p>
          <a:p>
            <a:pPr marL="457200" lvl="0" indent="-311150" algn="l" rtl="0">
              <a:spcBef>
                <a:spcPts val="0"/>
              </a:spcBef>
              <a:spcAft>
                <a:spcPts val="0"/>
              </a:spcAft>
              <a:buSzPts val="1300"/>
              <a:buChar char="●"/>
            </a:pPr>
            <a:r>
              <a:rPr lang="id"/>
              <a:t>Sama dengan pada perulangan, break juga digunakan untuk menghentikan seluruh perulangan.</a:t>
            </a:r>
            <a:endParaRPr/>
          </a:p>
          <a:p>
            <a:pPr marL="457200" lvl="0" indent="-311150" algn="l" rtl="0">
              <a:spcBef>
                <a:spcPts val="0"/>
              </a:spcBef>
              <a:spcAft>
                <a:spcPts val="0"/>
              </a:spcAft>
              <a:buSzPts val="1300"/>
              <a:buChar char="●"/>
            </a:pPr>
            <a:r>
              <a:rPr lang="id"/>
              <a:t>Namun berbeda dengan continue, continue digunakan untuk menghentikan perulangan saat ini, lalu melanjutkan ke perulangan selanjutnya</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1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Break</a:t>
            </a:r>
            <a:endParaRPr/>
          </a:p>
        </p:txBody>
      </p:sp>
      <p:pic>
        <p:nvPicPr>
          <p:cNvPr id="802" name="Google Shape;802;p135"/>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1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Continue</a:t>
            </a:r>
            <a:endParaRPr/>
          </a:p>
        </p:txBody>
      </p:sp>
      <p:pic>
        <p:nvPicPr>
          <p:cNvPr id="808" name="Google Shape;808;p136"/>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13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For Each</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13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For Each</a:t>
            </a:r>
            <a:endParaRPr/>
          </a:p>
        </p:txBody>
      </p:sp>
      <p:sp>
        <p:nvSpPr>
          <p:cNvPr id="819" name="Google Shape;819;p13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Kadang kita biasa mengakses data array menggunakann perulangan</a:t>
            </a:r>
            <a:endParaRPr/>
          </a:p>
          <a:p>
            <a:pPr marL="457200" lvl="0" indent="-311150" algn="l" rtl="0">
              <a:spcBef>
                <a:spcPts val="0"/>
              </a:spcBef>
              <a:spcAft>
                <a:spcPts val="0"/>
              </a:spcAft>
              <a:buSzPts val="1300"/>
              <a:buChar char="●"/>
            </a:pPr>
            <a:r>
              <a:rPr lang="id"/>
              <a:t>Mengakses data array menggunakan perulangan sangat bertele-tele, kita harus membuat counter, lalu mengakses array menggunakan counter yang kita buat</a:t>
            </a:r>
            <a:endParaRPr/>
          </a:p>
          <a:p>
            <a:pPr marL="457200" lvl="0" indent="-311150" algn="l" rtl="0">
              <a:spcBef>
                <a:spcPts val="0"/>
              </a:spcBef>
              <a:spcAft>
                <a:spcPts val="0"/>
              </a:spcAft>
              <a:buSzPts val="1300"/>
              <a:buChar char="●"/>
            </a:pPr>
            <a:r>
              <a:rPr lang="id"/>
              <a:t>Namun untungnya, di Java terdapat perulangan for each, yang bisa digunakan untuk mengakses seluruh data di Array secara otomatis</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13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Tanpa For Each</a:t>
            </a:r>
            <a:endParaRPr/>
          </a:p>
        </p:txBody>
      </p:sp>
      <p:pic>
        <p:nvPicPr>
          <p:cNvPr id="825" name="Google Shape;825;p139"/>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14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For Each</a:t>
            </a:r>
            <a:endParaRPr/>
          </a:p>
        </p:txBody>
      </p:sp>
      <p:pic>
        <p:nvPicPr>
          <p:cNvPr id="831" name="Google Shape;831;p140"/>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141"/>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Method</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14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Method</a:t>
            </a:r>
            <a:endParaRPr/>
          </a:p>
        </p:txBody>
      </p:sp>
      <p:sp>
        <p:nvSpPr>
          <p:cNvPr id="842" name="Google Shape;842;p14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Method adalah block kode program yang akan berjalan saat kita panggil</a:t>
            </a:r>
            <a:endParaRPr/>
          </a:p>
          <a:p>
            <a:pPr marL="457200" lvl="0" indent="-311150" algn="l" rtl="0">
              <a:spcBef>
                <a:spcPts val="0"/>
              </a:spcBef>
              <a:spcAft>
                <a:spcPts val="0"/>
              </a:spcAft>
              <a:buSzPts val="1300"/>
              <a:buChar char="●"/>
            </a:pPr>
            <a:r>
              <a:rPr lang="id"/>
              <a:t>Sebelumnya kita sudah menggunakan method println() untuk menampilkan tulisan di console</a:t>
            </a:r>
            <a:endParaRPr/>
          </a:p>
          <a:p>
            <a:pPr marL="457200" lvl="0" indent="-311150" algn="l" rtl="0">
              <a:spcBef>
                <a:spcPts val="0"/>
              </a:spcBef>
              <a:spcAft>
                <a:spcPts val="0"/>
              </a:spcAft>
              <a:buSzPts val="1300"/>
              <a:buChar char="●"/>
            </a:pPr>
            <a:r>
              <a:rPr lang="id"/>
              <a:t>Untuk membuat method di Java, kita bisa menggunakan kata kunci void, lalu diikuti dengan nama method, kurung () dan diakhiri dengan block</a:t>
            </a:r>
            <a:endParaRPr/>
          </a:p>
          <a:p>
            <a:pPr marL="457200" lvl="0" indent="-311150" algn="l" rtl="0">
              <a:spcBef>
                <a:spcPts val="0"/>
              </a:spcBef>
              <a:spcAft>
                <a:spcPts val="0"/>
              </a:spcAft>
              <a:buSzPts val="1300"/>
              <a:buChar char="●"/>
            </a:pPr>
            <a:r>
              <a:rPr lang="id"/>
              <a:t>Kita bisa memanggil method dengan menggunakan nama method lalu diikuti dengan kurung ()</a:t>
            </a:r>
            <a:endParaRPr/>
          </a:p>
          <a:p>
            <a:pPr marL="457200" lvl="0" indent="-311150" algn="l" rtl="0">
              <a:spcBef>
                <a:spcPts val="0"/>
              </a:spcBef>
              <a:spcAft>
                <a:spcPts val="0"/>
              </a:spcAft>
              <a:buSzPts val="1300"/>
              <a:buChar char="●"/>
            </a:pPr>
            <a:r>
              <a:rPr lang="id"/>
              <a:t>Di bahasa pemrograman lain, Method juga disebut dengan Function</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14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Method</a:t>
            </a:r>
            <a:endParaRPr/>
          </a:p>
        </p:txBody>
      </p:sp>
      <p:pic>
        <p:nvPicPr>
          <p:cNvPr id="848" name="Google Shape;848;p143"/>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Menginstall Java</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14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Method Parameter</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14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Method Parameter</a:t>
            </a:r>
            <a:endParaRPr/>
          </a:p>
        </p:txBody>
      </p:sp>
      <p:sp>
        <p:nvSpPr>
          <p:cNvPr id="859" name="Google Shape;859;p14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Kita bisa mengirim informasi ke method yang ingin kita panggil</a:t>
            </a:r>
            <a:endParaRPr/>
          </a:p>
          <a:p>
            <a:pPr marL="457200" lvl="0" indent="-311150" algn="l" rtl="0">
              <a:spcBef>
                <a:spcPts val="0"/>
              </a:spcBef>
              <a:spcAft>
                <a:spcPts val="0"/>
              </a:spcAft>
              <a:buSzPts val="1300"/>
              <a:buChar char="●"/>
            </a:pPr>
            <a:r>
              <a:rPr lang="id"/>
              <a:t>Untuk melakukan hal tersebut, kita perlu menambahkan parameter atau argument di method yang sudah kita buat</a:t>
            </a:r>
            <a:endParaRPr/>
          </a:p>
          <a:p>
            <a:pPr marL="457200" lvl="0" indent="-311150" algn="l" rtl="0">
              <a:spcBef>
                <a:spcPts val="0"/>
              </a:spcBef>
              <a:spcAft>
                <a:spcPts val="0"/>
              </a:spcAft>
              <a:buSzPts val="1300"/>
              <a:buChar char="●"/>
            </a:pPr>
            <a:r>
              <a:rPr lang="id"/>
              <a:t>Cara membuat parameter sama seperti cara membuat variabel</a:t>
            </a:r>
            <a:endParaRPr/>
          </a:p>
          <a:p>
            <a:pPr marL="457200" lvl="0" indent="-311150" algn="l" rtl="0">
              <a:spcBef>
                <a:spcPts val="0"/>
              </a:spcBef>
              <a:spcAft>
                <a:spcPts val="0"/>
              </a:spcAft>
              <a:buSzPts val="1300"/>
              <a:buChar char="●"/>
            </a:pPr>
            <a:r>
              <a:rPr lang="id"/>
              <a:t>Parameter ditempatkan di dalam kurung () di deklarasi method</a:t>
            </a:r>
            <a:endParaRPr/>
          </a:p>
          <a:p>
            <a:pPr marL="457200" lvl="0" indent="-311150" algn="l" rtl="0">
              <a:spcBef>
                <a:spcPts val="0"/>
              </a:spcBef>
              <a:spcAft>
                <a:spcPts val="0"/>
              </a:spcAft>
              <a:buSzPts val="1300"/>
              <a:buChar char="●"/>
            </a:pPr>
            <a:r>
              <a:rPr lang="id"/>
              <a:t>Parameter bisa lebih dari satu, jika lebih dari satu, harus dipisah menggunakan tanda koma</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14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Method Parameter</a:t>
            </a:r>
            <a:endParaRPr/>
          </a:p>
        </p:txBody>
      </p:sp>
      <p:pic>
        <p:nvPicPr>
          <p:cNvPr id="865" name="Google Shape;865;p146"/>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14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Method Return Value</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14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Method Return Value</a:t>
            </a:r>
            <a:endParaRPr/>
          </a:p>
        </p:txBody>
      </p:sp>
      <p:sp>
        <p:nvSpPr>
          <p:cNvPr id="876" name="Google Shape;876;p14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Secara default, method itu tidak menghasilkan value apapun, namun jika kita ingin, kita bisa membuat sebuah method mengembalikan nilai</a:t>
            </a:r>
            <a:endParaRPr/>
          </a:p>
          <a:p>
            <a:pPr marL="457200" lvl="0" indent="-311150" algn="l" rtl="0">
              <a:spcBef>
                <a:spcPts val="0"/>
              </a:spcBef>
              <a:spcAft>
                <a:spcPts val="0"/>
              </a:spcAft>
              <a:buSzPts val="1300"/>
              <a:buChar char="●"/>
            </a:pPr>
            <a:r>
              <a:rPr lang="id"/>
              <a:t>Agar method bisa menghasilkan value, kita harus mengubah kata kunci void dengan tipe data yang dihasilkan</a:t>
            </a:r>
            <a:endParaRPr/>
          </a:p>
          <a:p>
            <a:pPr marL="457200" lvl="0" indent="-311150" algn="l" rtl="0">
              <a:spcBef>
                <a:spcPts val="0"/>
              </a:spcBef>
              <a:spcAft>
                <a:spcPts val="0"/>
              </a:spcAft>
              <a:buSzPts val="1300"/>
              <a:buChar char="●"/>
            </a:pPr>
            <a:r>
              <a:rPr lang="id"/>
              <a:t>Dan di dalam block method, untuk menghasilkan nilai tersebut, kita harus menggunakan kata kunci return, lalu diikuti dengan data yang sesuai dengan tipe data yang sudah kita deklarasikan di method</a:t>
            </a:r>
            <a:endParaRPr/>
          </a:p>
          <a:p>
            <a:pPr marL="457200" lvl="0" indent="-311150" algn="l" rtl="0">
              <a:spcBef>
                <a:spcPts val="0"/>
              </a:spcBef>
              <a:spcAft>
                <a:spcPts val="0"/>
              </a:spcAft>
              <a:buSzPts val="1300"/>
              <a:buChar char="●"/>
            </a:pPr>
            <a:r>
              <a:rPr lang="id"/>
              <a:t>Di Java, kita hanya bisa menghasilkan 1 data di sebuah method, tidak bisa lebih dari satu</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14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Method Return Value</a:t>
            </a:r>
            <a:endParaRPr/>
          </a:p>
        </p:txBody>
      </p:sp>
      <p:pic>
        <p:nvPicPr>
          <p:cNvPr id="882" name="Google Shape;882;p149"/>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15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Method Variable Argument</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15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Method Variable Argument</a:t>
            </a:r>
            <a:endParaRPr/>
          </a:p>
        </p:txBody>
      </p:sp>
      <p:sp>
        <p:nvSpPr>
          <p:cNvPr id="893" name="Google Shape;893;p15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Kadang kita butuh mengirim data ke method sejumlah data yang tidak pasti</a:t>
            </a:r>
            <a:endParaRPr/>
          </a:p>
          <a:p>
            <a:pPr marL="457200" lvl="0" indent="-311150" algn="l" rtl="0">
              <a:spcBef>
                <a:spcPts val="0"/>
              </a:spcBef>
              <a:spcAft>
                <a:spcPts val="0"/>
              </a:spcAft>
              <a:buSzPts val="1300"/>
              <a:buChar char="●"/>
            </a:pPr>
            <a:r>
              <a:rPr lang="id"/>
              <a:t>Biasanya, agar bisa seperti ini, kita akan menggunakan Array sebagai parameter di method tersebut</a:t>
            </a:r>
            <a:endParaRPr/>
          </a:p>
          <a:p>
            <a:pPr marL="457200" lvl="0" indent="-311150" algn="l" rtl="0">
              <a:spcBef>
                <a:spcPts val="0"/>
              </a:spcBef>
              <a:spcAft>
                <a:spcPts val="0"/>
              </a:spcAft>
              <a:buSzPts val="1300"/>
              <a:buChar char="●"/>
            </a:pPr>
            <a:r>
              <a:rPr lang="id"/>
              <a:t>Namun di Java, kita bisa menggunakan variable argument, untuk mengirim data yang berisi jumlah tak tentu, bisa nol atau lebih</a:t>
            </a:r>
            <a:endParaRPr/>
          </a:p>
          <a:p>
            <a:pPr marL="457200" lvl="0" indent="-311150" algn="l" rtl="0">
              <a:spcBef>
                <a:spcPts val="0"/>
              </a:spcBef>
              <a:spcAft>
                <a:spcPts val="0"/>
              </a:spcAft>
              <a:buSzPts val="1300"/>
              <a:buChar char="●"/>
            </a:pPr>
            <a:r>
              <a:rPr lang="id"/>
              <a:t>Parameter dengan tipe variable argument, hanya bisa ditempatkan di posisi akhir parameter</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15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Tanpa Variable Argument</a:t>
            </a:r>
            <a:endParaRPr/>
          </a:p>
        </p:txBody>
      </p:sp>
      <p:pic>
        <p:nvPicPr>
          <p:cNvPr id="899" name="Google Shape;899;p152"/>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15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Dengan Variable Argument</a:t>
            </a:r>
            <a:endParaRPr/>
          </a:p>
        </p:txBody>
      </p:sp>
      <p:pic>
        <p:nvPicPr>
          <p:cNvPr id="905" name="Google Shape;905;p153"/>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OpenJDK</a:t>
            </a:r>
            <a:endParaRPr/>
          </a:p>
        </p:txBody>
      </p:sp>
      <p:sp>
        <p:nvSpPr>
          <p:cNvPr id="178" name="Google Shape;178;p2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OpenJDK adalah salah satu implementasi Java Development Kit yang opensource dan gratis</a:t>
            </a:r>
            <a:endParaRPr/>
          </a:p>
          <a:p>
            <a:pPr marL="457200" lvl="0" indent="-311150" algn="l" rtl="0">
              <a:spcBef>
                <a:spcPts val="0"/>
              </a:spcBef>
              <a:spcAft>
                <a:spcPts val="0"/>
              </a:spcAft>
              <a:buSzPts val="1300"/>
              <a:buChar char="●"/>
            </a:pPr>
            <a:r>
              <a:rPr lang="id" u="sng">
                <a:solidFill>
                  <a:schemeClr val="hlink"/>
                </a:solidFill>
                <a:hlinkClick r:id="rId3"/>
              </a:rPr>
              <a:t>https://openjdk.java.net/</a:t>
            </a:r>
            <a:r>
              <a:rPr lang="id"/>
              <a:t> </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15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Method Overloading</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15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Method Overloading</a:t>
            </a:r>
            <a:endParaRPr/>
          </a:p>
        </p:txBody>
      </p:sp>
      <p:sp>
        <p:nvSpPr>
          <p:cNvPr id="916" name="Google Shape;916;p15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Method overloading adalah kemampuan membuat method dengan nama yang sama lebih dari sekali.</a:t>
            </a:r>
            <a:endParaRPr/>
          </a:p>
          <a:p>
            <a:pPr marL="457200" lvl="0" indent="-311150" algn="l" rtl="0">
              <a:spcBef>
                <a:spcPts val="0"/>
              </a:spcBef>
              <a:spcAft>
                <a:spcPts val="0"/>
              </a:spcAft>
              <a:buSzPts val="1300"/>
              <a:buChar char="●"/>
            </a:pPr>
            <a:r>
              <a:rPr lang="id"/>
              <a:t>Namun ada ketentuannya, yaitu data parameter di method tersebut harus berbeda-beda, enta jumlah atau tipe data parameternya</a:t>
            </a:r>
            <a:endParaRPr/>
          </a:p>
          <a:p>
            <a:pPr marL="457200" lvl="0" indent="-311150" algn="l" rtl="0">
              <a:spcBef>
                <a:spcPts val="0"/>
              </a:spcBef>
              <a:spcAft>
                <a:spcPts val="0"/>
              </a:spcAft>
              <a:buSzPts val="1300"/>
              <a:buChar char="●"/>
            </a:pPr>
            <a:r>
              <a:rPr lang="id"/>
              <a:t>Jika ada yang sama, maka program Java kita akan error</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15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Method Overloading</a:t>
            </a:r>
            <a:endParaRPr/>
          </a:p>
        </p:txBody>
      </p:sp>
      <p:pic>
        <p:nvPicPr>
          <p:cNvPr id="922" name="Google Shape;922;p156"/>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15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Recursive Method</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Google Shape;932;p15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Recursive Method</a:t>
            </a:r>
            <a:endParaRPr/>
          </a:p>
        </p:txBody>
      </p:sp>
      <p:sp>
        <p:nvSpPr>
          <p:cNvPr id="933" name="Google Shape;933;p15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Recursive method adalah kemampuan method memanggil method dirinya sendiri</a:t>
            </a:r>
            <a:endParaRPr/>
          </a:p>
          <a:p>
            <a:pPr marL="457200" lvl="0" indent="-311150" algn="l" rtl="0">
              <a:spcBef>
                <a:spcPts val="0"/>
              </a:spcBef>
              <a:spcAft>
                <a:spcPts val="0"/>
              </a:spcAft>
              <a:buSzPts val="1300"/>
              <a:buChar char="●"/>
            </a:pPr>
            <a:r>
              <a:rPr lang="id"/>
              <a:t>Kadang memang ada banyak problem, yang lebih mudah diselesaikan menggunakan recursive method, seperti contohnya kasus factorial</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15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Factorial Loop</a:t>
            </a:r>
            <a:endParaRPr/>
          </a:p>
        </p:txBody>
      </p:sp>
      <p:pic>
        <p:nvPicPr>
          <p:cNvPr id="939" name="Google Shape;939;p159"/>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16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Factorial Recursive</a:t>
            </a:r>
            <a:endParaRPr/>
          </a:p>
        </p:txBody>
      </p:sp>
      <p:pic>
        <p:nvPicPr>
          <p:cNvPr id="945" name="Google Shape;945;p160"/>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p16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Problem Dengan Recursive</a:t>
            </a:r>
            <a:endParaRPr/>
          </a:p>
        </p:txBody>
      </p:sp>
      <p:sp>
        <p:nvSpPr>
          <p:cNvPr id="951" name="Google Shape;951;p16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Walaupun recursive method itu sangat menarik, namun kita perlu berhati-hati</a:t>
            </a:r>
            <a:endParaRPr/>
          </a:p>
          <a:p>
            <a:pPr marL="457200" lvl="0" indent="-311150" algn="l" rtl="0">
              <a:spcBef>
                <a:spcPts val="0"/>
              </a:spcBef>
              <a:spcAft>
                <a:spcPts val="0"/>
              </a:spcAft>
              <a:buSzPts val="1300"/>
              <a:buChar char="●"/>
            </a:pPr>
            <a:r>
              <a:rPr lang="id"/>
              <a:t>Jika recursive terlalu dalam, maka  akan ada kemungkinan  terjadi error StackOverflow, yaitu error dimana stack method terlalu banyak di Java</a:t>
            </a:r>
            <a:endParaRPr/>
          </a:p>
          <a:p>
            <a:pPr marL="457200" lvl="0" indent="-311150" algn="l" rtl="0">
              <a:spcBef>
                <a:spcPts val="0"/>
              </a:spcBef>
              <a:spcAft>
                <a:spcPts val="0"/>
              </a:spcAft>
              <a:buSzPts val="1300"/>
              <a:buChar char="●"/>
            </a:pPr>
            <a:r>
              <a:rPr lang="id"/>
              <a:t>Kenapa problem ini  bisa terjadi? Karena ketika kita memanggil method, Java akan menyimpannya dalam stack, jika method tersebut memanggil method lain, maka stack akan menumpuk terus, dan jika terlalu dalam, maka stack akan terlalu besar, dan bisa menyebabkan error StackOverflow</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6" name="Google Shape;956;p16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Error StackOverflow</a:t>
            </a:r>
            <a:endParaRPr/>
          </a:p>
        </p:txBody>
      </p:sp>
      <p:pic>
        <p:nvPicPr>
          <p:cNvPr id="957" name="Google Shape;957;p162"/>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16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Scope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OpenJDK vs yang lain</a:t>
            </a:r>
            <a:endParaRPr/>
          </a:p>
        </p:txBody>
      </p:sp>
      <p:sp>
        <p:nvSpPr>
          <p:cNvPr id="184" name="Google Shape;184;p2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Oracle JDK : </a:t>
            </a:r>
            <a:r>
              <a:rPr lang="id" sz="1100" u="sng">
                <a:solidFill>
                  <a:schemeClr val="hlink"/>
                </a:solidFill>
                <a:latin typeface="Arial"/>
                <a:ea typeface="Arial"/>
                <a:cs typeface="Arial"/>
                <a:sym typeface="Arial"/>
                <a:hlinkClick r:id="rId3"/>
              </a:rPr>
              <a:t>https://www.oracle.com/java/technologies/javase-downloads.html</a:t>
            </a:r>
            <a:endParaRPr/>
          </a:p>
          <a:p>
            <a:pPr marL="457200" lvl="0" indent="-311150" algn="l" rtl="0">
              <a:spcBef>
                <a:spcPts val="0"/>
              </a:spcBef>
              <a:spcAft>
                <a:spcPts val="0"/>
              </a:spcAft>
              <a:buSzPts val="1300"/>
              <a:buChar char="●"/>
            </a:pPr>
            <a:r>
              <a:rPr lang="id"/>
              <a:t>Amazon Corretto : </a:t>
            </a:r>
            <a:r>
              <a:rPr lang="id" sz="1100" u="sng">
                <a:solidFill>
                  <a:schemeClr val="hlink"/>
                </a:solidFill>
                <a:latin typeface="Arial"/>
                <a:ea typeface="Arial"/>
                <a:cs typeface="Arial"/>
                <a:sym typeface="Arial"/>
                <a:hlinkClick r:id="rId4"/>
              </a:rPr>
              <a:t>https://aws.amazon.com/id/corretto/</a:t>
            </a:r>
            <a:endParaRPr/>
          </a:p>
          <a:p>
            <a:pPr marL="457200" lvl="0" indent="-311150" algn="l" rtl="0">
              <a:spcBef>
                <a:spcPts val="0"/>
              </a:spcBef>
              <a:spcAft>
                <a:spcPts val="0"/>
              </a:spcAft>
              <a:buSzPts val="1300"/>
              <a:buChar char="●"/>
            </a:pPr>
            <a:r>
              <a:rPr lang="id"/>
              <a:t>Zulu : </a:t>
            </a:r>
            <a:r>
              <a:rPr lang="id" sz="1100" u="sng">
                <a:solidFill>
                  <a:schemeClr val="hlink"/>
                </a:solidFill>
                <a:latin typeface="Arial"/>
                <a:ea typeface="Arial"/>
                <a:cs typeface="Arial"/>
                <a:sym typeface="Arial"/>
                <a:hlinkClick r:id="rId5"/>
              </a:rPr>
              <a:t>https://www.azul.com/downloads/zulu-community/</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16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Scope</a:t>
            </a:r>
            <a:endParaRPr/>
          </a:p>
        </p:txBody>
      </p:sp>
      <p:sp>
        <p:nvSpPr>
          <p:cNvPr id="968" name="Google Shape;968;p16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Di Java, variable hanya bisa diakses di dalam area dimana mereka dibuat.</a:t>
            </a:r>
            <a:endParaRPr/>
          </a:p>
          <a:p>
            <a:pPr marL="457200" lvl="0" indent="-311150" algn="l" rtl="0">
              <a:spcBef>
                <a:spcPts val="0"/>
              </a:spcBef>
              <a:spcAft>
                <a:spcPts val="0"/>
              </a:spcAft>
              <a:buSzPts val="1300"/>
              <a:buChar char="●"/>
            </a:pPr>
            <a:r>
              <a:rPr lang="id"/>
              <a:t>Hal ini disebut scope</a:t>
            </a:r>
            <a:endParaRPr/>
          </a:p>
          <a:p>
            <a:pPr marL="457200" lvl="0" indent="-311150" algn="l" rtl="0">
              <a:spcBef>
                <a:spcPts val="0"/>
              </a:spcBef>
              <a:spcAft>
                <a:spcPts val="0"/>
              </a:spcAft>
              <a:buSzPts val="1300"/>
              <a:buChar char="●"/>
            </a:pPr>
            <a:r>
              <a:rPr lang="id"/>
              <a:t>Contoh, jika sebuah variable dibuat di method, maka hanya bisa diakses di method tersebut, atau jika dibuat didalam block, maka hanya bisa diakses didalam block tersebut</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16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Scope</a:t>
            </a:r>
            <a:endParaRPr/>
          </a:p>
        </p:txBody>
      </p:sp>
      <p:pic>
        <p:nvPicPr>
          <p:cNvPr id="974" name="Google Shape;974;p165"/>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166"/>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Komentar</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Google Shape;984;p16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Komentar</a:t>
            </a:r>
            <a:endParaRPr/>
          </a:p>
        </p:txBody>
      </p:sp>
      <p:sp>
        <p:nvSpPr>
          <p:cNvPr id="985" name="Google Shape;985;p16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Kadang dalam membuat program, kita sering menempatkan komentar di kode program tersebut</a:t>
            </a:r>
            <a:endParaRPr/>
          </a:p>
          <a:p>
            <a:pPr marL="457200" lvl="0" indent="-311150" algn="l" rtl="0">
              <a:spcBef>
                <a:spcPts val="0"/>
              </a:spcBef>
              <a:spcAft>
                <a:spcPts val="0"/>
              </a:spcAft>
              <a:buSzPts val="1300"/>
              <a:buChar char="●"/>
            </a:pPr>
            <a:r>
              <a:rPr lang="id"/>
              <a:t>Komentar adalah kode program yang akan di hiraukan saat proses kompilasi, sehingga di binary code Java, tidak akan ada kode komentar tersebut</a:t>
            </a:r>
            <a:endParaRPr/>
          </a:p>
          <a:p>
            <a:pPr marL="457200" lvl="0" indent="-311150" algn="l" rtl="0">
              <a:spcBef>
                <a:spcPts val="0"/>
              </a:spcBef>
              <a:spcAft>
                <a:spcPts val="0"/>
              </a:spcAft>
              <a:buSzPts val="1300"/>
              <a:buChar char="●"/>
            </a:pPr>
            <a:r>
              <a:rPr lang="id"/>
              <a:t>Biasanya komentar digunakan untuk dokumentasi</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16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Komentar</a:t>
            </a:r>
            <a:endParaRPr/>
          </a:p>
        </p:txBody>
      </p:sp>
      <p:pic>
        <p:nvPicPr>
          <p:cNvPr id="991" name="Google Shape;991;p168"/>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16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Materi Selanjutnya</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7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Materi Selanjutnya</a:t>
            </a:r>
            <a:endParaRPr/>
          </a:p>
        </p:txBody>
      </p:sp>
      <p:sp>
        <p:nvSpPr>
          <p:cNvPr id="1002" name="Google Shape;1002;p17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Java Object Oriented Programming</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Download OpenJDK</a:t>
            </a:r>
            <a:endParaRPr/>
          </a:p>
        </p:txBody>
      </p:sp>
      <p:sp>
        <p:nvSpPr>
          <p:cNvPr id="190" name="Google Shape;190;p3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Font typeface="Arial"/>
              <a:buChar char="●"/>
            </a:pPr>
            <a:r>
              <a:rPr lang="id" sz="1100" u="sng">
                <a:solidFill>
                  <a:schemeClr val="hlink"/>
                </a:solidFill>
                <a:latin typeface="Arial"/>
                <a:ea typeface="Arial"/>
                <a:cs typeface="Arial"/>
                <a:sym typeface="Arial"/>
                <a:hlinkClick r:id="rId3"/>
              </a:rPr>
              <a:t>https://jdk.java.net/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Setting PATH</a:t>
            </a:r>
            <a:endParaRPr/>
          </a:p>
        </p:txBody>
      </p:sp>
      <p:sp>
        <p:nvSpPr>
          <p:cNvPr id="196" name="Google Shape;196;p3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Font typeface="Arial"/>
              <a:buChar char="●"/>
            </a:pPr>
            <a:r>
              <a:rPr lang="id"/>
              <a:t>Windows : </a:t>
            </a:r>
            <a:r>
              <a:rPr lang="id" sz="1100" u="sng">
                <a:solidFill>
                  <a:schemeClr val="hlink"/>
                </a:solidFill>
                <a:latin typeface="Arial"/>
                <a:ea typeface="Arial"/>
                <a:cs typeface="Arial"/>
                <a:sym typeface="Arial"/>
                <a:hlinkClick r:id="rId3"/>
              </a:rPr>
              <a:t>https://medium.com/programmer-zaman-now/setting-java-path-di-windows-4da2c65d8298</a:t>
            </a:r>
            <a:endParaRPr/>
          </a:p>
          <a:p>
            <a:pPr marL="457200" lvl="0" indent="-311150" algn="l" rtl="0">
              <a:spcBef>
                <a:spcPts val="0"/>
              </a:spcBef>
              <a:spcAft>
                <a:spcPts val="0"/>
              </a:spcAft>
              <a:buSzPts val="1300"/>
              <a:buChar char="●"/>
            </a:pPr>
            <a:r>
              <a:rPr lang="id"/>
              <a:t>Linux atau Mac</a:t>
            </a:r>
            <a:endParaRPr/>
          </a:p>
          <a:p>
            <a:pPr marL="0" lvl="0" indent="0" algn="l" rtl="0">
              <a:spcBef>
                <a:spcPts val="1600"/>
              </a:spcBef>
              <a:spcAft>
                <a:spcPts val="1600"/>
              </a:spcAft>
              <a:buNone/>
            </a:pPr>
            <a:endParaRPr/>
          </a:p>
        </p:txBody>
      </p:sp>
      <p:sp>
        <p:nvSpPr>
          <p:cNvPr id="197" name="Google Shape;197;p31"/>
          <p:cNvSpPr txBox="1"/>
          <p:nvPr/>
        </p:nvSpPr>
        <p:spPr>
          <a:xfrm>
            <a:off x="727650" y="2733225"/>
            <a:ext cx="7688700" cy="17643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d">
                <a:solidFill>
                  <a:srgbClr val="FFFFFF"/>
                </a:solidFill>
              </a:rPr>
              <a:t># Add to .bashrc or .profile or .zshrc</a:t>
            </a: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id">
                <a:solidFill>
                  <a:srgbClr val="FFFFFF"/>
                </a:solidFill>
              </a:rPr>
              <a:t>export JAVA_HOME="/Library/Java/JavaVirtualMachines/jdk1.8.0_241.jdk/Contents/Home"</a:t>
            </a:r>
            <a:endParaRPr>
              <a:solidFill>
                <a:srgbClr val="FFFFFF"/>
              </a:solidFill>
            </a:endParaRPr>
          </a:p>
          <a:p>
            <a:pPr marL="0" lvl="0" indent="0" algn="l" rtl="0">
              <a:spcBef>
                <a:spcPts val="0"/>
              </a:spcBef>
              <a:spcAft>
                <a:spcPts val="0"/>
              </a:spcAft>
              <a:buNone/>
            </a:pPr>
            <a:r>
              <a:rPr lang="id">
                <a:solidFill>
                  <a:srgbClr val="FFFFFF"/>
                </a:solidFill>
              </a:rPr>
              <a:t>export PATH="$JAVA_HOME/bin:$PATH"</a:t>
            </a:r>
            <a:endParaRPr>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Integrated Development Environment</a:t>
            </a:r>
            <a:endParaRPr/>
          </a:p>
        </p:txBody>
      </p:sp>
      <p:sp>
        <p:nvSpPr>
          <p:cNvPr id="203" name="Google Shape;203;p3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IDE adalah smart editor yang digunakan untuk mengedit kode program</a:t>
            </a:r>
            <a:endParaRPr/>
          </a:p>
          <a:p>
            <a:pPr marL="457200" lvl="0" indent="-311150" algn="l" rtl="0">
              <a:spcBef>
                <a:spcPts val="0"/>
              </a:spcBef>
              <a:spcAft>
                <a:spcPts val="0"/>
              </a:spcAft>
              <a:buSzPts val="1300"/>
              <a:buChar char="●"/>
            </a:pPr>
            <a:r>
              <a:rPr lang="id"/>
              <a:t>IDE juga digunakan untuk melakukan otomatisasi proses kompilasi kode programdan otomatisasi proses menjalankan program</a:t>
            </a:r>
            <a:endParaRPr/>
          </a:p>
          <a:p>
            <a:pPr marL="0" lvl="0" indent="0" algn="l" rtl="0">
              <a:spcBef>
                <a:spcPts val="1600"/>
              </a:spcBef>
              <a:spcAft>
                <a:spcPts val="0"/>
              </a:spcAft>
              <a:buNone/>
            </a:pPr>
            <a:r>
              <a:rPr lang="id"/>
              <a:t>IDE untuk Java</a:t>
            </a:r>
            <a:endParaRPr/>
          </a:p>
          <a:p>
            <a:pPr marL="457200" lvl="0" indent="-311150" algn="l" rtl="0">
              <a:spcBef>
                <a:spcPts val="1600"/>
              </a:spcBef>
              <a:spcAft>
                <a:spcPts val="0"/>
              </a:spcAft>
              <a:buSzPts val="1300"/>
              <a:buChar char="●"/>
            </a:pPr>
            <a:r>
              <a:rPr lang="id"/>
              <a:t>Intelli JDEA Ultimate / Community : </a:t>
            </a:r>
            <a:r>
              <a:rPr lang="id" sz="1100" u="sng">
                <a:solidFill>
                  <a:schemeClr val="hlink"/>
                </a:solidFill>
                <a:latin typeface="Arial"/>
                <a:ea typeface="Arial"/>
                <a:cs typeface="Arial"/>
                <a:sym typeface="Arial"/>
                <a:hlinkClick r:id="rId3"/>
              </a:rPr>
              <a:t>https://www.jetbrains.com/idea/</a:t>
            </a:r>
            <a:endParaRPr/>
          </a:p>
          <a:p>
            <a:pPr marL="457200" lvl="0" indent="-311150" algn="l" rtl="0">
              <a:spcBef>
                <a:spcPts val="0"/>
              </a:spcBef>
              <a:spcAft>
                <a:spcPts val="0"/>
              </a:spcAft>
              <a:buSzPts val="1300"/>
              <a:buChar char="●"/>
            </a:pPr>
            <a:r>
              <a:rPr lang="id"/>
              <a:t>Eclipse : </a:t>
            </a:r>
            <a:r>
              <a:rPr lang="id" sz="1100" u="sng">
                <a:solidFill>
                  <a:schemeClr val="hlink"/>
                </a:solidFill>
                <a:latin typeface="Arial"/>
                <a:ea typeface="Arial"/>
                <a:cs typeface="Arial"/>
                <a:sym typeface="Arial"/>
                <a:hlinkClick r:id="rId4"/>
              </a:rPr>
              <a:t>https://www.eclipse.org/downloads/packages/</a:t>
            </a:r>
            <a:endParaRPr/>
          </a:p>
          <a:p>
            <a:pPr marL="457200" lvl="0" indent="-311150" algn="l" rtl="0">
              <a:spcBef>
                <a:spcPts val="0"/>
              </a:spcBef>
              <a:spcAft>
                <a:spcPts val="0"/>
              </a:spcAft>
              <a:buSzPts val="1300"/>
              <a:buChar char="●"/>
            </a:pPr>
            <a:r>
              <a:rPr lang="id"/>
              <a:t>NetBeans : </a:t>
            </a:r>
            <a:r>
              <a:rPr lang="id" sz="1100" u="sng">
                <a:solidFill>
                  <a:schemeClr val="hlink"/>
                </a:solidFill>
                <a:latin typeface="Arial"/>
                <a:ea typeface="Arial"/>
                <a:cs typeface="Arial"/>
                <a:sym typeface="Arial"/>
                <a:hlinkClick r:id="rId5"/>
              </a:rPr>
              <a:t>https://netbeans.apache.org/</a:t>
            </a:r>
            <a:endParaRPr/>
          </a:p>
          <a:p>
            <a:pPr marL="457200" lvl="0" indent="-311150" algn="l" rtl="0">
              <a:spcBef>
                <a:spcPts val="0"/>
              </a:spcBef>
              <a:spcAft>
                <a:spcPts val="0"/>
              </a:spcAft>
              <a:buSzPts val="1300"/>
              <a:buChar char="●"/>
            </a:pPr>
            <a:r>
              <a:rPr lang="id"/>
              <a:t>JDeveloper : </a:t>
            </a:r>
            <a:r>
              <a:rPr lang="id" sz="1100" u="sng">
                <a:solidFill>
                  <a:schemeClr val="hlink"/>
                </a:solidFill>
                <a:latin typeface="Arial"/>
                <a:ea typeface="Arial"/>
                <a:cs typeface="Arial"/>
                <a:sym typeface="Arial"/>
                <a:hlinkClick r:id="rId6"/>
              </a:rPr>
              <a:t>https://www.oracle.com/application-development/technologies/jdeveloper.html</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Program Hello World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Untuk Siapa Materi Ini?</a:t>
            </a:r>
            <a:endParaRPr/>
          </a:p>
        </p:txBody>
      </p:sp>
      <p:sp>
        <p:nvSpPr>
          <p:cNvPr id="106" name="Google Shape;106;p1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Programmer Pemula</a:t>
            </a:r>
            <a:endParaRPr/>
          </a:p>
          <a:p>
            <a:pPr marL="457200" lvl="0" indent="-311150" algn="l" rtl="0">
              <a:spcBef>
                <a:spcPts val="0"/>
              </a:spcBef>
              <a:spcAft>
                <a:spcPts val="0"/>
              </a:spcAft>
              <a:buSzPts val="1300"/>
              <a:buChar char="●"/>
            </a:pPr>
            <a:r>
              <a:rPr lang="id"/>
              <a:t>Android Engineer</a:t>
            </a:r>
            <a:endParaRPr/>
          </a:p>
          <a:p>
            <a:pPr marL="457200" lvl="0" indent="-311150" algn="l" rtl="0">
              <a:spcBef>
                <a:spcPts val="0"/>
              </a:spcBef>
              <a:spcAft>
                <a:spcPts val="0"/>
              </a:spcAft>
              <a:buSzPts val="1300"/>
              <a:buChar char="●"/>
            </a:pPr>
            <a:r>
              <a:rPr lang="id"/>
              <a:t>Backend Engineer</a:t>
            </a:r>
            <a:endParaRPr/>
          </a:p>
          <a:p>
            <a:pPr marL="457200" lvl="0" indent="-311150" algn="l" rtl="0">
              <a:spcBef>
                <a:spcPts val="0"/>
              </a:spcBef>
              <a:spcAft>
                <a:spcPts val="0"/>
              </a:spcAft>
              <a:buSzPts val="1300"/>
              <a:buChar char="●"/>
            </a:pPr>
            <a:r>
              <a:rPr lang="id"/>
              <a:t>Data Engineer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Program Hello World</a:t>
            </a:r>
            <a:endParaRPr/>
          </a:p>
        </p:txBody>
      </p:sp>
      <p:pic>
        <p:nvPicPr>
          <p:cNvPr id="214" name="Google Shape;214;p34"/>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Kompilasi Kode Java</a:t>
            </a:r>
            <a:endParaRPr/>
          </a:p>
        </p:txBody>
      </p:sp>
      <p:pic>
        <p:nvPicPr>
          <p:cNvPr id="220" name="Google Shape;220;p35"/>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6"/>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Number</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Number</a:t>
            </a:r>
            <a:endParaRPr/>
          </a:p>
        </p:txBody>
      </p:sp>
      <p:sp>
        <p:nvSpPr>
          <p:cNvPr id="231" name="Google Shape;231;p3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Integer Number</a:t>
            </a:r>
            <a:endParaRPr/>
          </a:p>
          <a:p>
            <a:pPr marL="457200" lvl="0" indent="-311150" algn="l" rtl="0">
              <a:spcBef>
                <a:spcPts val="0"/>
              </a:spcBef>
              <a:spcAft>
                <a:spcPts val="0"/>
              </a:spcAft>
              <a:buSzPts val="1300"/>
              <a:buChar char="●"/>
            </a:pPr>
            <a:r>
              <a:rPr lang="id"/>
              <a:t>Floating Point Number</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Integer Number</a:t>
            </a:r>
            <a:endParaRPr/>
          </a:p>
        </p:txBody>
      </p:sp>
      <p:graphicFrame>
        <p:nvGraphicFramePr>
          <p:cNvPr id="237" name="Google Shape;237;p38"/>
          <p:cNvGraphicFramePr/>
          <p:nvPr/>
        </p:nvGraphicFramePr>
        <p:xfrm>
          <a:off x="952500" y="2190750"/>
          <a:ext cx="3000000" cy="3000000"/>
        </p:xfrm>
        <a:graphic>
          <a:graphicData uri="http://schemas.openxmlformats.org/drawingml/2006/table">
            <a:tbl>
              <a:tblPr>
                <a:noFill/>
                <a:tableStyleId>{4D52774C-833B-4B40-8E1F-9E83D5F5A962}</a:tableStyleId>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381000">
                <a:tc>
                  <a:txBody>
                    <a:bodyPr/>
                    <a:lstStyle/>
                    <a:p>
                      <a:pPr marL="0" lvl="0" indent="0" algn="l" rtl="0">
                        <a:spcBef>
                          <a:spcPts val="0"/>
                        </a:spcBef>
                        <a:spcAft>
                          <a:spcPts val="0"/>
                        </a:spcAft>
                        <a:buNone/>
                      </a:pPr>
                      <a:r>
                        <a:rPr lang="id"/>
                        <a:t>Tipe Data</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Min</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Max</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Size</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Default</a:t>
                      </a:r>
                      <a:endParaRP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d"/>
                        <a:t>byte</a:t>
                      </a:r>
                      <a:endParaRPr/>
                    </a:p>
                  </a:txBody>
                  <a:tcPr marL="91425" marR="91425" marT="91425" marB="91425"/>
                </a:tc>
                <a:tc>
                  <a:txBody>
                    <a:bodyPr/>
                    <a:lstStyle/>
                    <a:p>
                      <a:pPr marL="0" lvl="0" indent="0" algn="l" rtl="0">
                        <a:spcBef>
                          <a:spcPts val="0"/>
                        </a:spcBef>
                        <a:spcAft>
                          <a:spcPts val="0"/>
                        </a:spcAft>
                        <a:buNone/>
                      </a:pPr>
                      <a:r>
                        <a:rPr lang="id"/>
                        <a:t>-128</a:t>
                      </a:r>
                      <a:endParaRPr/>
                    </a:p>
                  </a:txBody>
                  <a:tcPr marL="91425" marR="91425" marT="91425" marB="91425"/>
                </a:tc>
                <a:tc>
                  <a:txBody>
                    <a:bodyPr/>
                    <a:lstStyle/>
                    <a:p>
                      <a:pPr marL="0" lvl="0" indent="0" algn="l" rtl="0">
                        <a:spcBef>
                          <a:spcPts val="0"/>
                        </a:spcBef>
                        <a:spcAft>
                          <a:spcPts val="0"/>
                        </a:spcAft>
                        <a:buNone/>
                      </a:pPr>
                      <a:r>
                        <a:rPr lang="id"/>
                        <a:t>127</a:t>
                      </a:r>
                      <a:endParaRPr/>
                    </a:p>
                  </a:txBody>
                  <a:tcPr marL="91425" marR="91425" marT="91425" marB="91425"/>
                </a:tc>
                <a:tc>
                  <a:txBody>
                    <a:bodyPr/>
                    <a:lstStyle/>
                    <a:p>
                      <a:pPr marL="0" lvl="0" indent="0" algn="l" rtl="0">
                        <a:spcBef>
                          <a:spcPts val="0"/>
                        </a:spcBef>
                        <a:spcAft>
                          <a:spcPts val="0"/>
                        </a:spcAft>
                        <a:buNone/>
                      </a:pPr>
                      <a:r>
                        <a:rPr lang="id"/>
                        <a:t>1 byte</a:t>
                      </a:r>
                      <a:endParaRPr/>
                    </a:p>
                  </a:txBody>
                  <a:tcPr marL="91425" marR="91425" marT="91425" marB="91425"/>
                </a:tc>
                <a:tc>
                  <a:txBody>
                    <a:bodyPr/>
                    <a:lstStyle/>
                    <a:p>
                      <a:pPr marL="0" lvl="0" indent="0" algn="l" rtl="0">
                        <a:spcBef>
                          <a:spcPts val="0"/>
                        </a:spcBef>
                        <a:spcAft>
                          <a:spcPts val="0"/>
                        </a:spcAft>
                        <a:buNone/>
                      </a:pPr>
                      <a:r>
                        <a:rPr lang="id"/>
                        <a:t>0</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d"/>
                        <a:t>short</a:t>
                      </a:r>
                      <a:endParaRPr/>
                    </a:p>
                  </a:txBody>
                  <a:tcPr marL="91425" marR="91425" marT="91425" marB="91425"/>
                </a:tc>
                <a:tc>
                  <a:txBody>
                    <a:bodyPr/>
                    <a:lstStyle/>
                    <a:p>
                      <a:pPr marL="0" lvl="0" indent="0" algn="l" rtl="0">
                        <a:spcBef>
                          <a:spcPts val="0"/>
                        </a:spcBef>
                        <a:spcAft>
                          <a:spcPts val="0"/>
                        </a:spcAft>
                        <a:buNone/>
                      </a:pPr>
                      <a:r>
                        <a:rPr lang="id"/>
                        <a:t>-32,768</a:t>
                      </a:r>
                      <a:endParaRPr/>
                    </a:p>
                  </a:txBody>
                  <a:tcPr marL="91425" marR="91425" marT="91425" marB="91425"/>
                </a:tc>
                <a:tc>
                  <a:txBody>
                    <a:bodyPr/>
                    <a:lstStyle/>
                    <a:p>
                      <a:pPr marL="0" lvl="0" indent="0" algn="l" rtl="0">
                        <a:spcBef>
                          <a:spcPts val="0"/>
                        </a:spcBef>
                        <a:spcAft>
                          <a:spcPts val="0"/>
                        </a:spcAft>
                        <a:buNone/>
                      </a:pPr>
                      <a:r>
                        <a:rPr lang="id"/>
                        <a:t>32,767</a:t>
                      </a:r>
                      <a:endParaRPr/>
                    </a:p>
                  </a:txBody>
                  <a:tcPr marL="91425" marR="91425" marT="91425" marB="91425"/>
                </a:tc>
                <a:tc>
                  <a:txBody>
                    <a:bodyPr/>
                    <a:lstStyle/>
                    <a:p>
                      <a:pPr marL="0" lvl="0" indent="0" algn="l" rtl="0">
                        <a:spcBef>
                          <a:spcPts val="0"/>
                        </a:spcBef>
                        <a:spcAft>
                          <a:spcPts val="0"/>
                        </a:spcAft>
                        <a:buNone/>
                      </a:pPr>
                      <a:r>
                        <a:rPr lang="id"/>
                        <a:t>2 bytes</a:t>
                      </a:r>
                      <a:endParaRPr/>
                    </a:p>
                  </a:txBody>
                  <a:tcPr marL="91425" marR="91425" marT="91425" marB="91425"/>
                </a:tc>
                <a:tc>
                  <a:txBody>
                    <a:bodyPr/>
                    <a:lstStyle/>
                    <a:p>
                      <a:pPr marL="0" lvl="0" indent="0" algn="l" rtl="0">
                        <a:spcBef>
                          <a:spcPts val="0"/>
                        </a:spcBef>
                        <a:spcAft>
                          <a:spcPts val="0"/>
                        </a:spcAft>
                        <a:buNone/>
                      </a:pPr>
                      <a:r>
                        <a:rPr lang="id"/>
                        <a:t>0</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id"/>
                        <a:t>int</a:t>
                      </a:r>
                      <a:endParaRPr/>
                    </a:p>
                  </a:txBody>
                  <a:tcPr marL="91425" marR="91425" marT="91425" marB="91425"/>
                </a:tc>
                <a:tc>
                  <a:txBody>
                    <a:bodyPr/>
                    <a:lstStyle/>
                    <a:p>
                      <a:pPr marL="0" lvl="0" indent="0" algn="l" rtl="0">
                        <a:spcBef>
                          <a:spcPts val="0"/>
                        </a:spcBef>
                        <a:spcAft>
                          <a:spcPts val="0"/>
                        </a:spcAft>
                        <a:buNone/>
                      </a:pPr>
                      <a:r>
                        <a:rPr lang="id"/>
                        <a:t>-2,147,483,648</a:t>
                      </a:r>
                      <a:endParaRPr/>
                    </a:p>
                  </a:txBody>
                  <a:tcPr marL="91425" marR="91425" marT="91425" marB="91425"/>
                </a:tc>
                <a:tc>
                  <a:txBody>
                    <a:bodyPr/>
                    <a:lstStyle/>
                    <a:p>
                      <a:pPr marL="0" lvl="0" indent="0" algn="l" rtl="0">
                        <a:spcBef>
                          <a:spcPts val="0"/>
                        </a:spcBef>
                        <a:spcAft>
                          <a:spcPts val="0"/>
                        </a:spcAft>
                        <a:buNone/>
                      </a:pPr>
                      <a:r>
                        <a:rPr lang="id"/>
                        <a:t>2,147,483,647</a:t>
                      </a:r>
                      <a:endParaRPr/>
                    </a:p>
                  </a:txBody>
                  <a:tcPr marL="91425" marR="91425" marT="91425" marB="91425"/>
                </a:tc>
                <a:tc>
                  <a:txBody>
                    <a:bodyPr/>
                    <a:lstStyle/>
                    <a:p>
                      <a:pPr marL="0" lvl="0" indent="0" algn="l" rtl="0">
                        <a:spcBef>
                          <a:spcPts val="0"/>
                        </a:spcBef>
                        <a:spcAft>
                          <a:spcPts val="0"/>
                        </a:spcAft>
                        <a:buNone/>
                      </a:pPr>
                      <a:r>
                        <a:rPr lang="id"/>
                        <a:t>4 bytes</a:t>
                      </a:r>
                      <a:endParaRPr/>
                    </a:p>
                  </a:txBody>
                  <a:tcPr marL="91425" marR="91425" marT="91425" marB="91425"/>
                </a:tc>
                <a:tc>
                  <a:txBody>
                    <a:bodyPr/>
                    <a:lstStyle/>
                    <a:p>
                      <a:pPr marL="0" lvl="0" indent="0" algn="l" rtl="0">
                        <a:spcBef>
                          <a:spcPts val="0"/>
                        </a:spcBef>
                        <a:spcAft>
                          <a:spcPts val="0"/>
                        </a:spcAft>
                        <a:buNone/>
                      </a:pPr>
                      <a:r>
                        <a:rPr lang="id"/>
                        <a:t>0</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id"/>
                        <a:t>long</a:t>
                      </a:r>
                      <a:endParaRPr/>
                    </a:p>
                  </a:txBody>
                  <a:tcPr marL="91425" marR="91425" marT="91425" marB="91425"/>
                </a:tc>
                <a:tc>
                  <a:txBody>
                    <a:bodyPr/>
                    <a:lstStyle/>
                    <a:p>
                      <a:pPr marL="0" lvl="0" indent="0" algn="l" rtl="0">
                        <a:spcBef>
                          <a:spcPts val="0"/>
                        </a:spcBef>
                        <a:spcAft>
                          <a:spcPts val="0"/>
                        </a:spcAft>
                        <a:buNone/>
                      </a:pPr>
                      <a:r>
                        <a:rPr lang="id"/>
                        <a:t>-9,223,372,036,854,775,808</a:t>
                      </a:r>
                      <a:endParaRPr/>
                    </a:p>
                  </a:txBody>
                  <a:tcPr marL="91425" marR="91425" marT="91425" marB="91425"/>
                </a:tc>
                <a:tc>
                  <a:txBody>
                    <a:bodyPr/>
                    <a:lstStyle/>
                    <a:p>
                      <a:pPr marL="0" lvl="0" indent="0" algn="l" rtl="0">
                        <a:spcBef>
                          <a:spcPts val="0"/>
                        </a:spcBef>
                        <a:spcAft>
                          <a:spcPts val="0"/>
                        </a:spcAft>
                        <a:buNone/>
                      </a:pPr>
                      <a:r>
                        <a:rPr lang="id"/>
                        <a:t>9,223,372,036,854,775,807</a:t>
                      </a:r>
                      <a:endParaRPr/>
                    </a:p>
                  </a:txBody>
                  <a:tcPr marL="91425" marR="91425" marT="91425" marB="91425"/>
                </a:tc>
                <a:tc>
                  <a:txBody>
                    <a:bodyPr/>
                    <a:lstStyle/>
                    <a:p>
                      <a:pPr marL="0" lvl="0" indent="0" algn="l" rtl="0">
                        <a:spcBef>
                          <a:spcPts val="0"/>
                        </a:spcBef>
                        <a:spcAft>
                          <a:spcPts val="0"/>
                        </a:spcAft>
                        <a:buNone/>
                      </a:pPr>
                      <a:r>
                        <a:rPr lang="id"/>
                        <a:t>8 bytes</a:t>
                      </a:r>
                      <a:endParaRPr/>
                    </a:p>
                  </a:txBody>
                  <a:tcPr marL="91425" marR="91425" marT="91425" marB="91425"/>
                </a:tc>
                <a:tc>
                  <a:txBody>
                    <a:bodyPr/>
                    <a:lstStyle/>
                    <a:p>
                      <a:pPr marL="0" lvl="0" indent="0" algn="l" rtl="0">
                        <a:spcBef>
                          <a:spcPts val="0"/>
                        </a:spcBef>
                        <a:spcAft>
                          <a:spcPts val="0"/>
                        </a:spcAft>
                        <a:buNone/>
                      </a:pPr>
                      <a:r>
                        <a:rPr lang="id"/>
                        <a:t>0</a:t>
                      </a: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Integer Number</a:t>
            </a:r>
            <a:endParaRPr/>
          </a:p>
        </p:txBody>
      </p:sp>
      <p:pic>
        <p:nvPicPr>
          <p:cNvPr id="243" name="Google Shape;243;p39"/>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Floating Point Number</a:t>
            </a:r>
            <a:endParaRPr/>
          </a:p>
        </p:txBody>
      </p:sp>
      <p:graphicFrame>
        <p:nvGraphicFramePr>
          <p:cNvPr id="249" name="Google Shape;249;p40"/>
          <p:cNvGraphicFramePr/>
          <p:nvPr/>
        </p:nvGraphicFramePr>
        <p:xfrm>
          <a:off x="952500" y="2190750"/>
          <a:ext cx="3000000" cy="3000000"/>
        </p:xfrm>
        <a:graphic>
          <a:graphicData uri="http://schemas.openxmlformats.org/drawingml/2006/table">
            <a:tbl>
              <a:tblPr>
                <a:noFill/>
                <a:tableStyleId>{4D52774C-833B-4B40-8E1F-9E83D5F5A962}</a:tableStyleId>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381000">
                <a:tc>
                  <a:txBody>
                    <a:bodyPr/>
                    <a:lstStyle/>
                    <a:p>
                      <a:pPr marL="0" lvl="0" indent="0" algn="l" rtl="0">
                        <a:spcBef>
                          <a:spcPts val="0"/>
                        </a:spcBef>
                        <a:spcAft>
                          <a:spcPts val="0"/>
                        </a:spcAft>
                        <a:buNone/>
                      </a:pPr>
                      <a:r>
                        <a:rPr lang="id"/>
                        <a:t>Tipe Data</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Min</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Max</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Size</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Default</a:t>
                      </a:r>
                      <a:endParaRP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d"/>
                        <a:t>float</a:t>
                      </a:r>
                      <a:endParaRPr/>
                    </a:p>
                  </a:txBody>
                  <a:tcPr marL="91425" marR="91425" marT="91425" marB="91425"/>
                </a:tc>
                <a:tc>
                  <a:txBody>
                    <a:bodyPr/>
                    <a:lstStyle/>
                    <a:p>
                      <a:pPr marL="0" lvl="0" indent="0" algn="l" rtl="0">
                        <a:spcBef>
                          <a:spcPts val="0"/>
                        </a:spcBef>
                        <a:spcAft>
                          <a:spcPts val="0"/>
                        </a:spcAft>
                        <a:buNone/>
                      </a:pPr>
                      <a:r>
                        <a:rPr lang="id"/>
                        <a:t>3.4e−038</a:t>
                      </a:r>
                      <a:endParaRPr/>
                    </a:p>
                  </a:txBody>
                  <a:tcPr marL="91425" marR="91425" marT="91425" marB="91425"/>
                </a:tc>
                <a:tc>
                  <a:txBody>
                    <a:bodyPr/>
                    <a:lstStyle/>
                    <a:p>
                      <a:pPr marL="0" lvl="0" indent="0" algn="l" rtl="0">
                        <a:spcBef>
                          <a:spcPts val="0"/>
                        </a:spcBef>
                        <a:spcAft>
                          <a:spcPts val="0"/>
                        </a:spcAft>
                        <a:buNone/>
                      </a:pPr>
                      <a:r>
                        <a:rPr lang="id"/>
                        <a:t>3.4e+038</a:t>
                      </a:r>
                      <a:endParaRPr/>
                    </a:p>
                  </a:txBody>
                  <a:tcPr marL="91425" marR="91425" marT="91425" marB="91425"/>
                </a:tc>
                <a:tc>
                  <a:txBody>
                    <a:bodyPr/>
                    <a:lstStyle/>
                    <a:p>
                      <a:pPr marL="0" lvl="0" indent="0" algn="l" rtl="0">
                        <a:spcBef>
                          <a:spcPts val="0"/>
                        </a:spcBef>
                        <a:spcAft>
                          <a:spcPts val="0"/>
                        </a:spcAft>
                        <a:buNone/>
                      </a:pPr>
                      <a:r>
                        <a:rPr lang="id"/>
                        <a:t>4 bytes</a:t>
                      </a:r>
                      <a:endParaRPr/>
                    </a:p>
                  </a:txBody>
                  <a:tcPr marL="91425" marR="91425" marT="91425" marB="91425"/>
                </a:tc>
                <a:tc>
                  <a:txBody>
                    <a:bodyPr/>
                    <a:lstStyle/>
                    <a:p>
                      <a:pPr marL="0" lvl="0" indent="0" algn="l" rtl="0">
                        <a:spcBef>
                          <a:spcPts val="0"/>
                        </a:spcBef>
                        <a:spcAft>
                          <a:spcPts val="0"/>
                        </a:spcAft>
                        <a:buNone/>
                      </a:pPr>
                      <a:r>
                        <a:rPr lang="id"/>
                        <a:t>0.0</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d"/>
                        <a:t>double</a:t>
                      </a:r>
                      <a:endParaRPr/>
                    </a:p>
                  </a:txBody>
                  <a:tcPr marL="91425" marR="91425" marT="91425" marB="91425"/>
                </a:tc>
                <a:tc>
                  <a:txBody>
                    <a:bodyPr/>
                    <a:lstStyle/>
                    <a:p>
                      <a:pPr marL="0" lvl="0" indent="0" algn="l" rtl="0">
                        <a:spcBef>
                          <a:spcPts val="0"/>
                        </a:spcBef>
                        <a:spcAft>
                          <a:spcPts val="0"/>
                        </a:spcAft>
                        <a:buNone/>
                      </a:pPr>
                      <a:r>
                        <a:rPr lang="id"/>
                        <a:t>1.7e−308</a:t>
                      </a:r>
                      <a:endParaRPr/>
                    </a:p>
                  </a:txBody>
                  <a:tcPr marL="91425" marR="91425" marT="91425" marB="91425"/>
                </a:tc>
                <a:tc>
                  <a:txBody>
                    <a:bodyPr/>
                    <a:lstStyle/>
                    <a:p>
                      <a:pPr marL="0" lvl="0" indent="0" algn="l" rtl="0">
                        <a:spcBef>
                          <a:spcPts val="0"/>
                        </a:spcBef>
                        <a:spcAft>
                          <a:spcPts val="0"/>
                        </a:spcAft>
                        <a:buNone/>
                      </a:pPr>
                      <a:r>
                        <a:rPr lang="id"/>
                        <a:t>1.7e+308</a:t>
                      </a:r>
                      <a:endParaRPr/>
                    </a:p>
                  </a:txBody>
                  <a:tcPr marL="91425" marR="91425" marT="91425" marB="91425"/>
                </a:tc>
                <a:tc>
                  <a:txBody>
                    <a:bodyPr/>
                    <a:lstStyle/>
                    <a:p>
                      <a:pPr marL="0" lvl="0" indent="0" algn="l" rtl="0">
                        <a:spcBef>
                          <a:spcPts val="0"/>
                        </a:spcBef>
                        <a:spcAft>
                          <a:spcPts val="0"/>
                        </a:spcAft>
                        <a:buNone/>
                      </a:pPr>
                      <a:r>
                        <a:rPr lang="id"/>
                        <a:t>8 bytes</a:t>
                      </a:r>
                      <a:endParaRPr/>
                    </a:p>
                  </a:txBody>
                  <a:tcPr marL="91425" marR="91425" marT="91425" marB="91425"/>
                </a:tc>
                <a:tc>
                  <a:txBody>
                    <a:bodyPr/>
                    <a:lstStyle/>
                    <a:p>
                      <a:pPr marL="0" lvl="0" indent="0" algn="l" rtl="0">
                        <a:spcBef>
                          <a:spcPts val="0"/>
                        </a:spcBef>
                        <a:spcAft>
                          <a:spcPts val="0"/>
                        </a:spcAft>
                        <a:buNone/>
                      </a:pPr>
                      <a:r>
                        <a:rPr lang="id"/>
                        <a:t>0.0</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Floating Point Number</a:t>
            </a:r>
            <a:endParaRPr/>
          </a:p>
        </p:txBody>
      </p:sp>
      <p:pic>
        <p:nvPicPr>
          <p:cNvPr id="255" name="Google Shape;255;p41"/>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Literals</a:t>
            </a:r>
            <a:endParaRPr/>
          </a:p>
        </p:txBody>
      </p:sp>
      <p:pic>
        <p:nvPicPr>
          <p:cNvPr id="261" name="Google Shape;261;p42"/>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Underscore</a:t>
            </a:r>
            <a:endParaRPr/>
          </a:p>
        </p:txBody>
      </p:sp>
      <p:pic>
        <p:nvPicPr>
          <p:cNvPr id="267" name="Google Shape;267;p43"/>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Agenda</a:t>
            </a:r>
            <a:endParaRPr/>
          </a:p>
        </p:txBody>
      </p:sp>
      <p:sp>
        <p:nvSpPr>
          <p:cNvPr id="112" name="Google Shape;112;p1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Pengenalan Java</a:t>
            </a:r>
            <a:endParaRPr/>
          </a:p>
          <a:p>
            <a:pPr marL="457200" lvl="0" indent="-311150" algn="l" rtl="0">
              <a:spcBef>
                <a:spcPts val="0"/>
              </a:spcBef>
              <a:spcAft>
                <a:spcPts val="0"/>
              </a:spcAft>
              <a:buSzPts val="1300"/>
              <a:buChar char="●"/>
            </a:pPr>
            <a:r>
              <a:rPr lang="id"/>
              <a:t>Instalasi Java</a:t>
            </a:r>
            <a:endParaRPr/>
          </a:p>
          <a:p>
            <a:pPr marL="457200" lvl="0" indent="-311150" algn="l" rtl="0">
              <a:spcBef>
                <a:spcPts val="0"/>
              </a:spcBef>
              <a:spcAft>
                <a:spcPts val="0"/>
              </a:spcAft>
              <a:buSzPts val="1300"/>
              <a:buChar char="●"/>
            </a:pPr>
            <a:r>
              <a:rPr lang="id"/>
              <a:t>Tipe Data di Java</a:t>
            </a:r>
            <a:endParaRPr/>
          </a:p>
          <a:p>
            <a:pPr marL="457200" lvl="0" indent="-311150" algn="l" rtl="0">
              <a:spcBef>
                <a:spcPts val="0"/>
              </a:spcBef>
              <a:spcAft>
                <a:spcPts val="0"/>
              </a:spcAft>
              <a:buSzPts val="1300"/>
              <a:buChar char="●"/>
            </a:pPr>
            <a:r>
              <a:rPr lang="id"/>
              <a:t>Operator</a:t>
            </a:r>
            <a:endParaRPr/>
          </a:p>
          <a:p>
            <a:pPr marL="457200" lvl="0" indent="-311150" algn="l" rtl="0">
              <a:spcBef>
                <a:spcPts val="0"/>
              </a:spcBef>
              <a:spcAft>
                <a:spcPts val="0"/>
              </a:spcAft>
              <a:buSzPts val="1300"/>
              <a:buChar char="●"/>
            </a:pPr>
            <a:r>
              <a:rPr lang="id"/>
              <a:t>Percabangan</a:t>
            </a:r>
            <a:endParaRPr/>
          </a:p>
          <a:p>
            <a:pPr marL="457200" lvl="0" indent="-311150" algn="l" rtl="0">
              <a:spcBef>
                <a:spcPts val="0"/>
              </a:spcBef>
              <a:spcAft>
                <a:spcPts val="0"/>
              </a:spcAft>
              <a:buSzPts val="1300"/>
              <a:buChar char="●"/>
            </a:pPr>
            <a:r>
              <a:rPr lang="id"/>
              <a:t>Perulangan</a:t>
            </a:r>
            <a:endParaRPr/>
          </a:p>
          <a:p>
            <a:pPr marL="457200" lvl="0" indent="-311150" algn="l" rtl="0">
              <a:spcBef>
                <a:spcPts val="0"/>
              </a:spcBef>
              <a:spcAft>
                <a:spcPts val="0"/>
              </a:spcAft>
              <a:buSzPts val="1300"/>
              <a:buChar char="●"/>
            </a:pPr>
            <a:r>
              <a:rPr lang="id"/>
              <a:t>Method</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Konversi Tipe Data Number</a:t>
            </a:r>
            <a:endParaRPr/>
          </a:p>
        </p:txBody>
      </p:sp>
      <p:sp>
        <p:nvSpPr>
          <p:cNvPr id="273" name="Google Shape;273;p4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Widening Casting (Otomatis) : byte -&gt; short -&gt; int -&gt; long -&gt; float -&gt; double</a:t>
            </a:r>
            <a:endParaRPr/>
          </a:p>
          <a:p>
            <a:pPr marL="457200" lvl="0" indent="-311150" algn="l" rtl="0">
              <a:spcBef>
                <a:spcPts val="0"/>
              </a:spcBef>
              <a:spcAft>
                <a:spcPts val="0"/>
              </a:spcAft>
              <a:buSzPts val="1300"/>
              <a:buChar char="●"/>
            </a:pPr>
            <a:r>
              <a:rPr lang="id"/>
              <a:t>Narrowing Casting (Manual) : double -&gt; float -&gt; long -&gt; int -&gt; char -&gt;  short -&gt; byte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Konversi Tipe Data Number</a:t>
            </a:r>
            <a:endParaRPr/>
          </a:p>
        </p:txBody>
      </p:sp>
      <p:pic>
        <p:nvPicPr>
          <p:cNvPr id="279" name="Google Shape;279;p45"/>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6"/>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Character</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Character</a:t>
            </a:r>
            <a:endParaRPr/>
          </a:p>
        </p:txBody>
      </p:sp>
      <p:sp>
        <p:nvSpPr>
          <p:cNvPr id="290" name="Google Shape;290;p4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Data Character (huruf) di Java direpresentasikan oleh tipe char.</a:t>
            </a:r>
            <a:endParaRPr/>
          </a:p>
          <a:p>
            <a:pPr marL="457200" lvl="0" indent="-311150" algn="l" rtl="0">
              <a:spcBef>
                <a:spcPts val="0"/>
              </a:spcBef>
              <a:spcAft>
                <a:spcPts val="0"/>
              </a:spcAft>
              <a:buSzPts val="1300"/>
              <a:buChar char="●"/>
            </a:pPr>
            <a:r>
              <a:rPr lang="id"/>
              <a:t>Untuk membuat data char di Java, kita bisa menggunakan tanda ‘ (petik satu) di awal dan di akhir karakter</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Character</a:t>
            </a:r>
            <a:endParaRPr/>
          </a:p>
        </p:txBody>
      </p:sp>
      <p:pic>
        <p:nvPicPr>
          <p:cNvPr id="296" name="Google Shape;296;p48"/>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Boolean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5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Boolean</a:t>
            </a:r>
            <a:endParaRPr/>
          </a:p>
        </p:txBody>
      </p:sp>
      <p:sp>
        <p:nvSpPr>
          <p:cNvPr id="307" name="Google Shape;307;p5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Tipe data boolean  adalah tipe data yang memiliki 2 nilai, yaitu benar dan salah</a:t>
            </a:r>
            <a:endParaRPr/>
          </a:p>
          <a:p>
            <a:pPr marL="457200" lvl="0" indent="-311150" algn="l" rtl="0">
              <a:spcBef>
                <a:spcPts val="0"/>
              </a:spcBef>
              <a:spcAft>
                <a:spcPts val="0"/>
              </a:spcAft>
              <a:buSzPts val="1300"/>
              <a:buChar char="●"/>
            </a:pPr>
            <a:r>
              <a:rPr lang="id"/>
              <a:t>Tipe data boolean di Java direpresentasikan dengan kata kunci boolean</a:t>
            </a:r>
            <a:endParaRPr/>
          </a:p>
          <a:p>
            <a:pPr marL="457200" lvl="0" indent="-311150" algn="l" rtl="0">
              <a:spcBef>
                <a:spcPts val="0"/>
              </a:spcBef>
              <a:spcAft>
                <a:spcPts val="0"/>
              </a:spcAft>
              <a:buSzPts val="1300"/>
              <a:buChar char="●"/>
            </a:pPr>
            <a:r>
              <a:rPr lang="id"/>
              <a:t>Nilai benar direpresentasikan dengan kata kunci true</a:t>
            </a:r>
            <a:endParaRPr/>
          </a:p>
          <a:p>
            <a:pPr marL="457200" lvl="0" indent="-311150" algn="l" rtl="0">
              <a:spcBef>
                <a:spcPts val="0"/>
              </a:spcBef>
              <a:spcAft>
                <a:spcPts val="0"/>
              </a:spcAft>
              <a:buSzPts val="1300"/>
              <a:buChar char="●"/>
            </a:pPr>
            <a:r>
              <a:rPr lang="id"/>
              <a:t>Nilai salah direpresentasikan dengan kata kunci false</a:t>
            </a:r>
            <a:endParaRPr/>
          </a:p>
          <a:p>
            <a:pPr marL="457200" lvl="0" indent="-311150" algn="l" rtl="0">
              <a:spcBef>
                <a:spcPts val="0"/>
              </a:spcBef>
              <a:spcAft>
                <a:spcPts val="0"/>
              </a:spcAft>
              <a:buSzPts val="1300"/>
              <a:buChar char="●"/>
            </a:pPr>
            <a:r>
              <a:rPr lang="id"/>
              <a:t>Default value untuk boolean adalah false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5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Boolean</a:t>
            </a:r>
            <a:endParaRPr/>
          </a:p>
        </p:txBody>
      </p:sp>
      <p:pic>
        <p:nvPicPr>
          <p:cNvPr id="313" name="Google Shape;313;p51"/>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2"/>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String</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5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String</a:t>
            </a:r>
            <a:endParaRPr/>
          </a:p>
        </p:txBody>
      </p:sp>
      <p:sp>
        <p:nvSpPr>
          <p:cNvPr id="324" name="Google Shape;324;p5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Tipe data String adalah tipe data yang berisikan data kumpulan karakter atau sederhananya adalah teks</a:t>
            </a:r>
            <a:endParaRPr/>
          </a:p>
          <a:p>
            <a:pPr marL="457200" lvl="0" indent="-311150" algn="l" rtl="0">
              <a:spcBef>
                <a:spcPts val="0"/>
              </a:spcBef>
              <a:spcAft>
                <a:spcPts val="0"/>
              </a:spcAft>
              <a:buSzPts val="1300"/>
              <a:buChar char="●"/>
            </a:pPr>
            <a:r>
              <a:rPr lang="id"/>
              <a:t>Di Java, tipe data String direpresentasikan dengan kata kunci String</a:t>
            </a:r>
            <a:endParaRPr/>
          </a:p>
          <a:p>
            <a:pPr marL="457200" lvl="0" indent="-311150" algn="l" rtl="0">
              <a:spcBef>
                <a:spcPts val="0"/>
              </a:spcBef>
              <a:spcAft>
                <a:spcPts val="0"/>
              </a:spcAft>
              <a:buSzPts val="1300"/>
              <a:buChar char="●"/>
            </a:pPr>
            <a:r>
              <a:rPr lang="id"/>
              <a:t>Untuk membuat String di Java, kita menggunakan karakter “ (petik dua) sebelum dan setelah teks nya</a:t>
            </a:r>
            <a:endParaRPr/>
          </a:p>
          <a:p>
            <a:pPr marL="457200" lvl="0" indent="-311150" algn="l" rtl="0">
              <a:spcBef>
                <a:spcPts val="0"/>
              </a:spcBef>
              <a:spcAft>
                <a:spcPts val="0"/>
              </a:spcAft>
              <a:buSzPts val="1300"/>
              <a:buChar char="●"/>
            </a:pPr>
            <a:r>
              <a:rPr lang="id"/>
              <a:t>Default value untuk String adalah null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Pengenalan Java</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String</a:t>
            </a:r>
            <a:endParaRPr/>
          </a:p>
        </p:txBody>
      </p:sp>
      <p:pic>
        <p:nvPicPr>
          <p:cNvPr id="330" name="Google Shape;330;p54"/>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Menggabungkan String</a:t>
            </a:r>
            <a:endParaRPr/>
          </a:p>
        </p:txBody>
      </p:sp>
      <p:pic>
        <p:nvPicPr>
          <p:cNvPr id="336" name="Google Shape;336;p55"/>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56"/>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Variable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5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Variable</a:t>
            </a:r>
            <a:endParaRPr/>
          </a:p>
        </p:txBody>
      </p:sp>
      <p:sp>
        <p:nvSpPr>
          <p:cNvPr id="347" name="Google Shape;347;p5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Variable adalah tempat untuk menyimpan data</a:t>
            </a:r>
            <a:endParaRPr/>
          </a:p>
          <a:p>
            <a:pPr marL="457200" lvl="0" indent="-311150" algn="l" rtl="0">
              <a:spcBef>
                <a:spcPts val="0"/>
              </a:spcBef>
              <a:spcAft>
                <a:spcPts val="0"/>
              </a:spcAft>
              <a:buSzPts val="1300"/>
              <a:buChar char="●"/>
            </a:pPr>
            <a:r>
              <a:rPr lang="id"/>
              <a:t>Java adalah bahasa static type, sehingga sebuah  variable hanya bisa digunakan untuk menyimpan tipe data yang sama, tidak bisa berubah-ubah tipe data seperti di bahasa pemrograman PHP atau JavaScript</a:t>
            </a:r>
            <a:endParaRPr/>
          </a:p>
          <a:p>
            <a:pPr marL="457200" lvl="0" indent="-311150" algn="l" rtl="0">
              <a:spcBef>
                <a:spcPts val="0"/>
              </a:spcBef>
              <a:spcAft>
                <a:spcPts val="0"/>
              </a:spcAft>
              <a:buSzPts val="1300"/>
              <a:buChar char="●"/>
            </a:pPr>
            <a:r>
              <a:rPr lang="id"/>
              <a:t>Untuk membuat variable di Java kita bisa menggunakan nama tipe data lalu diikuti dengan nama variable nya</a:t>
            </a:r>
            <a:endParaRPr/>
          </a:p>
          <a:p>
            <a:pPr marL="457200" lvl="0" indent="-311150" algn="l" rtl="0">
              <a:spcBef>
                <a:spcPts val="0"/>
              </a:spcBef>
              <a:spcAft>
                <a:spcPts val="0"/>
              </a:spcAft>
              <a:buSzPts val="1300"/>
              <a:buChar char="●"/>
            </a:pPr>
            <a:r>
              <a:rPr lang="id"/>
              <a:t>Nama variable tidak boleh mengandung whitespace (spasi, enter, tab), dan tidak boleh seluruhnya number</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5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Variable</a:t>
            </a:r>
            <a:endParaRPr/>
          </a:p>
        </p:txBody>
      </p:sp>
      <p:pic>
        <p:nvPicPr>
          <p:cNvPr id="353" name="Google Shape;353;p58"/>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Kata Kunci var</a:t>
            </a:r>
            <a:endParaRPr/>
          </a:p>
        </p:txBody>
      </p:sp>
      <p:sp>
        <p:nvSpPr>
          <p:cNvPr id="359" name="Google Shape;359;p5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Sejak versi Java 10, Java mendukung pembuatan variabel dengan kata kunci var, sehingga kita tidak perlu menyebutkan tipe datanya</a:t>
            </a:r>
            <a:endParaRPr/>
          </a:p>
          <a:p>
            <a:pPr marL="457200" lvl="0" indent="-311150" algn="l" rtl="0">
              <a:spcBef>
                <a:spcPts val="0"/>
              </a:spcBef>
              <a:spcAft>
                <a:spcPts val="0"/>
              </a:spcAft>
              <a:buSzPts val="1300"/>
              <a:buChar char="●"/>
            </a:pPr>
            <a:r>
              <a:rPr lang="id"/>
              <a:t>Namun perlu diingat, saat kita menggunakan kata kunci var untuk membuat variable, kita harus menginisiasi value / nilai dari variable tersebut secara langsung</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6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Kata Kunci var</a:t>
            </a:r>
            <a:endParaRPr/>
          </a:p>
        </p:txBody>
      </p:sp>
      <p:pic>
        <p:nvPicPr>
          <p:cNvPr id="365" name="Google Shape;365;p60"/>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6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Kata Kunci final</a:t>
            </a:r>
            <a:endParaRPr/>
          </a:p>
        </p:txBody>
      </p:sp>
      <p:sp>
        <p:nvSpPr>
          <p:cNvPr id="371" name="Google Shape;371;p6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Secara default, variable di Java bisa diubah-ubah nilainya</a:t>
            </a:r>
            <a:endParaRPr/>
          </a:p>
          <a:p>
            <a:pPr marL="457200" lvl="0" indent="-311150" algn="l" rtl="0">
              <a:spcBef>
                <a:spcPts val="0"/>
              </a:spcBef>
              <a:spcAft>
                <a:spcPts val="0"/>
              </a:spcAft>
              <a:buSzPts val="1300"/>
              <a:buChar char="●"/>
            </a:pPr>
            <a:r>
              <a:rPr lang="id"/>
              <a:t>Jika kita ingin membuat sebuah variable yang datanya tidak boleh diubah setelah pertama kali dibuat, kita bisa menggunakan kata kunci final</a:t>
            </a:r>
            <a:endParaRPr/>
          </a:p>
          <a:p>
            <a:pPr marL="457200" lvl="0" indent="-311150" algn="l" rtl="0">
              <a:spcBef>
                <a:spcPts val="0"/>
              </a:spcBef>
              <a:spcAft>
                <a:spcPts val="0"/>
              </a:spcAft>
              <a:buSzPts val="1300"/>
              <a:buChar char="●"/>
            </a:pPr>
            <a:r>
              <a:rPr lang="id"/>
              <a:t>Istilah variabel seperti ini, banyak juga yang menyebutnya konstan</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6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Kata Kunci final</a:t>
            </a:r>
            <a:endParaRPr/>
          </a:p>
        </p:txBody>
      </p:sp>
      <p:pic>
        <p:nvPicPr>
          <p:cNvPr id="377" name="Google Shape;377;p62"/>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6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Bukan Primitif</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Sejarah Java</a:t>
            </a:r>
            <a:endParaRPr/>
          </a:p>
        </p:txBody>
      </p:sp>
      <p:sp>
        <p:nvSpPr>
          <p:cNvPr id="123" name="Google Shape;123;p1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Java adalah bahasa pemrograman yang dibuat oleh James Gosling saat bekerja di Sun Microsystem</a:t>
            </a:r>
            <a:endParaRPr/>
          </a:p>
          <a:p>
            <a:pPr marL="457200" lvl="0" indent="-311150" algn="l" rtl="0">
              <a:spcBef>
                <a:spcPts val="0"/>
              </a:spcBef>
              <a:spcAft>
                <a:spcPts val="0"/>
              </a:spcAft>
              <a:buSzPts val="1300"/>
              <a:buChar char="●"/>
            </a:pPr>
            <a:r>
              <a:rPr lang="id"/>
              <a:t>Java dirilis ke public tahun 1995</a:t>
            </a:r>
            <a:endParaRPr/>
          </a:p>
          <a:p>
            <a:pPr marL="457200" lvl="0" indent="-311150" algn="l" rtl="0">
              <a:spcBef>
                <a:spcPts val="0"/>
              </a:spcBef>
              <a:spcAft>
                <a:spcPts val="0"/>
              </a:spcAft>
              <a:buSzPts val="1300"/>
              <a:buChar char="●"/>
            </a:pPr>
            <a:r>
              <a:rPr lang="id"/>
              <a:t>Java adalah bahasa pemrograman berorientasi objek dan mendukung pengelolaan memori secara otomatis</a:t>
            </a:r>
            <a:endParaRPr/>
          </a:p>
          <a:p>
            <a:pPr marL="457200" lvl="0" indent="-311150" algn="l" rtl="0">
              <a:spcBef>
                <a:spcPts val="0"/>
              </a:spcBef>
              <a:spcAft>
                <a:spcPts val="0"/>
              </a:spcAft>
              <a:buSzPts val="1300"/>
              <a:buChar char="●"/>
            </a:pPr>
            <a:r>
              <a:rPr lang="id"/>
              <a:t>Saat ini perusahaan Sun Microsystem telah dibeli oleh Oracle</a:t>
            </a:r>
            <a:endParaRPr/>
          </a:p>
          <a:p>
            <a:pPr marL="457200" lvl="0" indent="-311150" algn="l" rtl="0">
              <a:spcBef>
                <a:spcPts val="0"/>
              </a:spcBef>
              <a:spcAft>
                <a:spcPts val="0"/>
              </a:spcAft>
              <a:buSzPts val="1300"/>
              <a:buChar char="●"/>
            </a:pPr>
            <a:r>
              <a:rPr lang="id"/>
              <a:t>Java terkenal dengan write once, run anywhere, karena binary program Java di-generate secara independen dan bisa dijalankan di Java Virtual Machine yang terinstall di berbagai sistem operasi</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6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Bukan Primitif</a:t>
            </a:r>
            <a:endParaRPr/>
          </a:p>
        </p:txBody>
      </p:sp>
      <p:sp>
        <p:nvSpPr>
          <p:cNvPr id="388" name="Google Shape;388;p6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Tipe data primitif adalah tipe bawaan di dalam bahasa pemrograman. Tipe data primitif tidak bisa diubah lagi</a:t>
            </a:r>
            <a:endParaRPr/>
          </a:p>
          <a:p>
            <a:pPr marL="457200" lvl="0" indent="-311150" algn="l" rtl="0">
              <a:spcBef>
                <a:spcPts val="0"/>
              </a:spcBef>
              <a:spcAft>
                <a:spcPts val="0"/>
              </a:spcAft>
              <a:buSzPts val="1300"/>
              <a:buChar char="●"/>
            </a:pPr>
            <a:r>
              <a:rPr lang="id"/>
              <a:t>Tipe data number, char, boolean adalah tipe data primitif. Tipe data primitif selalu memiliki default value</a:t>
            </a:r>
            <a:endParaRPr/>
          </a:p>
          <a:p>
            <a:pPr marL="457200" lvl="0" indent="-311150" algn="l" rtl="0">
              <a:spcBef>
                <a:spcPts val="0"/>
              </a:spcBef>
              <a:spcAft>
                <a:spcPts val="0"/>
              </a:spcAft>
              <a:buSzPts val="1300"/>
              <a:buChar char="●"/>
            </a:pPr>
            <a:r>
              <a:rPr lang="id"/>
              <a:t>Tipe data String bukan tipe data primitif, tipe data bukan primitif tidak memiliki default value, dan bisa bernilai null</a:t>
            </a:r>
            <a:endParaRPr/>
          </a:p>
          <a:p>
            <a:pPr marL="457200" lvl="0" indent="-311150" algn="l" rtl="0">
              <a:spcBef>
                <a:spcPts val="0"/>
              </a:spcBef>
              <a:spcAft>
                <a:spcPts val="0"/>
              </a:spcAft>
              <a:buSzPts val="1300"/>
              <a:buChar char="●"/>
            </a:pPr>
            <a:r>
              <a:rPr lang="id"/>
              <a:t>Tipe data bukan primitif bisa memiliki method/function (yang akan dibahas nanti)</a:t>
            </a:r>
            <a:endParaRPr/>
          </a:p>
          <a:p>
            <a:pPr marL="457200" lvl="0" indent="-311150" algn="l" rtl="0">
              <a:spcBef>
                <a:spcPts val="0"/>
              </a:spcBef>
              <a:spcAft>
                <a:spcPts val="0"/>
              </a:spcAft>
              <a:buSzPts val="1300"/>
              <a:buChar char="●"/>
            </a:pPr>
            <a:r>
              <a:rPr lang="id"/>
              <a:t>Di Java, semua tipe data primitif memiliki representasi tipe data bukan primitif nya</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6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Representasi Tipe Data Primitif (1)</a:t>
            </a:r>
            <a:endParaRPr/>
          </a:p>
        </p:txBody>
      </p:sp>
      <p:graphicFrame>
        <p:nvGraphicFramePr>
          <p:cNvPr id="394" name="Google Shape;394;p65"/>
          <p:cNvGraphicFramePr/>
          <p:nvPr/>
        </p:nvGraphicFramePr>
        <p:xfrm>
          <a:off x="952500" y="2190750"/>
          <a:ext cx="3000000" cy="3000000"/>
        </p:xfrm>
        <a:graphic>
          <a:graphicData uri="http://schemas.openxmlformats.org/drawingml/2006/table">
            <a:tbl>
              <a:tblPr>
                <a:noFill/>
                <a:tableStyleId>{4D52774C-833B-4B40-8E1F-9E83D5F5A962}</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id"/>
                        <a:t>Tipe Data Primitif</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Tipe Data Bukan Primitif</a:t>
                      </a:r>
                      <a:endParaRP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d"/>
                        <a:t>byte</a:t>
                      </a:r>
                      <a:endParaRPr/>
                    </a:p>
                  </a:txBody>
                  <a:tcPr marL="91425" marR="91425" marT="91425" marB="91425"/>
                </a:tc>
                <a:tc>
                  <a:txBody>
                    <a:bodyPr/>
                    <a:lstStyle/>
                    <a:p>
                      <a:pPr marL="0" lvl="0" indent="0" algn="l" rtl="0">
                        <a:spcBef>
                          <a:spcPts val="0"/>
                        </a:spcBef>
                        <a:spcAft>
                          <a:spcPts val="0"/>
                        </a:spcAft>
                        <a:buNone/>
                      </a:pPr>
                      <a:r>
                        <a:rPr lang="id"/>
                        <a:t>Byte</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d"/>
                        <a:t>short</a:t>
                      </a:r>
                      <a:endParaRPr/>
                    </a:p>
                  </a:txBody>
                  <a:tcPr marL="91425" marR="91425" marT="91425" marB="91425"/>
                </a:tc>
                <a:tc>
                  <a:txBody>
                    <a:bodyPr/>
                    <a:lstStyle/>
                    <a:p>
                      <a:pPr marL="0" lvl="0" indent="0" algn="l" rtl="0">
                        <a:spcBef>
                          <a:spcPts val="0"/>
                        </a:spcBef>
                        <a:spcAft>
                          <a:spcPts val="0"/>
                        </a:spcAft>
                        <a:buNone/>
                      </a:pPr>
                      <a:r>
                        <a:rPr lang="id"/>
                        <a:t>Short</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id"/>
                        <a:t>int</a:t>
                      </a:r>
                      <a:endParaRPr/>
                    </a:p>
                  </a:txBody>
                  <a:tcPr marL="91425" marR="91425" marT="91425" marB="91425"/>
                </a:tc>
                <a:tc>
                  <a:txBody>
                    <a:bodyPr/>
                    <a:lstStyle/>
                    <a:p>
                      <a:pPr marL="0" lvl="0" indent="0" algn="l" rtl="0">
                        <a:spcBef>
                          <a:spcPts val="0"/>
                        </a:spcBef>
                        <a:spcAft>
                          <a:spcPts val="0"/>
                        </a:spcAft>
                        <a:buNone/>
                      </a:pPr>
                      <a:r>
                        <a:rPr lang="id"/>
                        <a:t>Integer</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id"/>
                        <a:t>long</a:t>
                      </a:r>
                      <a:endParaRPr/>
                    </a:p>
                  </a:txBody>
                  <a:tcPr marL="91425" marR="91425" marT="91425" marB="91425"/>
                </a:tc>
                <a:tc>
                  <a:txBody>
                    <a:bodyPr/>
                    <a:lstStyle/>
                    <a:p>
                      <a:pPr marL="0" lvl="0" indent="0" algn="l" rtl="0">
                        <a:spcBef>
                          <a:spcPts val="0"/>
                        </a:spcBef>
                        <a:spcAft>
                          <a:spcPts val="0"/>
                        </a:spcAft>
                        <a:buNone/>
                      </a:pPr>
                      <a:r>
                        <a:rPr lang="id"/>
                        <a:t>Long</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id"/>
                        <a:t>float</a:t>
                      </a:r>
                      <a:endParaRPr/>
                    </a:p>
                  </a:txBody>
                  <a:tcPr marL="91425" marR="91425" marT="91425" marB="91425"/>
                </a:tc>
                <a:tc>
                  <a:txBody>
                    <a:bodyPr/>
                    <a:lstStyle/>
                    <a:p>
                      <a:pPr marL="0" lvl="0" indent="0" algn="l" rtl="0">
                        <a:spcBef>
                          <a:spcPts val="0"/>
                        </a:spcBef>
                        <a:spcAft>
                          <a:spcPts val="0"/>
                        </a:spcAft>
                        <a:buNone/>
                      </a:pPr>
                      <a:r>
                        <a:rPr lang="id"/>
                        <a:t>Float</a:t>
                      </a:r>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id"/>
                        <a:t>double</a:t>
                      </a:r>
                      <a:endParaRPr/>
                    </a:p>
                  </a:txBody>
                  <a:tcPr marL="91425" marR="91425" marT="91425" marB="91425"/>
                </a:tc>
                <a:tc>
                  <a:txBody>
                    <a:bodyPr/>
                    <a:lstStyle/>
                    <a:p>
                      <a:pPr marL="0" lvl="0" indent="0" algn="l" rtl="0">
                        <a:spcBef>
                          <a:spcPts val="0"/>
                        </a:spcBef>
                        <a:spcAft>
                          <a:spcPts val="0"/>
                        </a:spcAft>
                        <a:buNone/>
                      </a:pPr>
                      <a:r>
                        <a:rPr lang="id"/>
                        <a:t>Double</a:t>
                      </a:r>
                      <a:endParaRPr/>
                    </a:p>
                  </a:txBody>
                  <a:tcPr marL="91425" marR="91425" marT="91425" marB="91425"/>
                </a:tc>
                <a:extLst>
                  <a:ext uri="{0D108BD9-81ED-4DB2-BD59-A6C34878D82A}">
                    <a16:rowId xmlns:a16="http://schemas.microsoft.com/office/drawing/2014/main" val="10006"/>
                  </a:ext>
                </a:extLst>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6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Representasi Tipe Data Primitif (2)</a:t>
            </a:r>
            <a:endParaRPr/>
          </a:p>
        </p:txBody>
      </p:sp>
      <p:graphicFrame>
        <p:nvGraphicFramePr>
          <p:cNvPr id="400" name="Google Shape;400;p66"/>
          <p:cNvGraphicFramePr/>
          <p:nvPr/>
        </p:nvGraphicFramePr>
        <p:xfrm>
          <a:off x="952500" y="2190750"/>
          <a:ext cx="3000000" cy="3000000"/>
        </p:xfrm>
        <a:graphic>
          <a:graphicData uri="http://schemas.openxmlformats.org/drawingml/2006/table">
            <a:tbl>
              <a:tblPr>
                <a:noFill/>
                <a:tableStyleId>{4D52774C-833B-4B40-8E1F-9E83D5F5A962}</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id"/>
                        <a:t>Tipe Data Primitif</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Tipe Data Bukan Primitif</a:t>
                      </a:r>
                      <a:endParaRP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d"/>
                        <a:t>char</a:t>
                      </a:r>
                      <a:endParaRPr/>
                    </a:p>
                  </a:txBody>
                  <a:tcPr marL="91425" marR="91425" marT="91425" marB="91425"/>
                </a:tc>
                <a:tc>
                  <a:txBody>
                    <a:bodyPr/>
                    <a:lstStyle/>
                    <a:p>
                      <a:pPr marL="0" lvl="0" indent="0" algn="l" rtl="0">
                        <a:spcBef>
                          <a:spcPts val="0"/>
                        </a:spcBef>
                        <a:spcAft>
                          <a:spcPts val="0"/>
                        </a:spcAft>
                        <a:buNone/>
                      </a:pPr>
                      <a:r>
                        <a:rPr lang="id"/>
                        <a:t>Character</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d"/>
                        <a:t>boolean</a:t>
                      </a:r>
                      <a:endParaRPr/>
                    </a:p>
                  </a:txBody>
                  <a:tcPr marL="91425" marR="91425" marT="91425" marB="91425"/>
                </a:tc>
                <a:tc>
                  <a:txBody>
                    <a:bodyPr/>
                    <a:lstStyle/>
                    <a:p>
                      <a:pPr marL="0" lvl="0" indent="0" algn="l" rtl="0">
                        <a:spcBef>
                          <a:spcPts val="0"/>
                        </a:spcBef>
                        <a:spcAft>
                          <a:spcPts val="0"/>
                        </a:spcAft>
                        <a:buNone/>
                      </a:pPr>
                      <a:r>
                        <a:rPr lang="id"/>
                        <a:t>Boolean</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6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Tipe Data Bukan Primitif</a:t>
            </a:r>
            <a:endParaRPr/>
          </a:p>
        </p:txBody>
      </p:sp>
      <p:pic>
        <p:nvPicPr>
          <p:cNvPr id="406" name="Google Shape;406;p67"/>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6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Konversi Dari Tipe Primitif</a:t>
            </a:r>
            <a:endParaRPr/>
          </a:p>
        </p:txBody>
      </p:sp>
      <p:pic>
        <p:nvPicPr>
          <p:cNvPr id="412" name="Google Shape;412;p68"/>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6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Array</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7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Array</a:t>
            </a:r>
            <a:endParaRPr/>
          </a:p>
        </p:txBody>
      </p:sp>
      <p:sp>
        <p:nvSpPr>
          <p:cNvPr id="423" name="Google Shape;423;p7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Array adalah tipe data yang berisikan kumpulan data dengan tipe yang sama</a:t>
            </a:r>
            <a:endParaRPr/>
          </a:p>
          <a:p>
            <a:pPr marL="457200" lvl="0" indent="-311150" algn="l" rtl="0">
              <a:spcBef>
                <a:spcPts val="0"/>
              </a:spcBef>
              <a:spcAft>
                <a:spcPts val="0"/>
              </a:spcAft>
              <a:buSzPts val="1300"/>
              <a:buChar char="●"/>
            </a:pPr>
            <a:r>
              <a:rPr lang="id"/>
              <a:t>Jumlah data di Array tidak bisa berubah setelah pertama kali dibuat</a:t>
            </a:r>
            <a:endParaRPr/>
          </a:p>
          <a:p>
            <a:pPr marL="0" lvl="0" indent="0" algn="l" rtl="0">
              <a:spcBef>
                <a:spcPts val="1600"/>
              </a:spcBef>
              <a:spcAft>
                <a:spcPts val="1600"/>
              </a:spcAft>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7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Cara Kerja Array</a:t>
            </a:r>
            <a:endParaRPr/>
          </a:p>
        </p:txBody>
      </p:sp>
      <p:pic>
        <p:nvPicPr>
          <p:cNvPr id="429" name="Google Shape;429;p71"/>
          <p:cNvPicPr preferRelativeResize="0"/>
          <p:nvPr/>
        </p:nvPicPr>
        <p:blipFill>
          <a:blip r:embed="rId3">
            <a:alphaModFix/>
          </a:blip>
          <a:stretch>
            <a:fillRect/>
          </a:stretch>
        </p:blipFill>
        <p:spPr>
          <a:xfrm>
            <a:off x="1852313" y="2273650"/>
            <a:ext cx="5439375" cy="20133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7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Membuat Array</a:t>
            </a:r>
            <a:endParaRPr/>
          </a:p>
        </p:txBody>
      </p:sp>
      <p:pic>
        <p:nvPicPr>
          <p:cNvPr id="435" name="Google Shape;435;p72"/>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7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Array Initializer</a:t>
            </a:r>
            <a:endParaRPr/>
          </a:p>
        </p:txBody>
      </p:sp>
      <p:pic>
        <p:nvPicPr>
          <p:cNvPr id="441" name="Google Shape;441;p73"/>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Teknologi Java</a:t>
            </a:r>
            <a:endParaRPr/>
          </a:p>
        </p:txBody>
      </p:sp>
      <p:sp>
        <p:nvSpPr>
          <p:cNvPr id="129" name="Google Shape;129;p2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Java Standard Edition</a:t>
            </a:r>
            <a:endParaRPr/>
          </a:p>
          <a:p>
            <a:pPr marL="457200" lvl="0" indent="-311150" algn="l" rtl="0">
              <a:spcBef>
                <a:spcPts val="0"/>
              </a:spcBef>
              <a:spcAft>
                <a:spcPts val="0"/>
              </a:spcAft>
              <a:buSzPts val="1300"/>
              <a:buChar char="●"/>
            </a:pPr>
            <a:r>
              <a:rPr lang="id"/>
              <a:t>Java Enterprise Edition</a:t>
            </a:r>
            <a:endParaRPr/>
          </a:p>
          <a:p>
            <a:pPr marL="457200" lvl="0" indent="-311150" algn="l" rtl="0">
              <a:spcBef>
                <a:spcPts val="0"/>
              </a:spcBef>
              <a:spcAft>
                <a:spcPts val="0"/>
              </a:spcAft>
              <a:buSzPts val="1300"/>
              <a:buChar char="●"/>
            </a:pPr>
            <a:r>
              <a:rPr lang="id"/>
              <a:t>Java Micro Edition</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7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Operasi di Array</a:t>
            </a:r>
            <a:endParaRPr/>
          </a:p>
        </p:txBody>
      </p:sp>
      <p:graphicFrame>
        <p:nvGraphicFramePr>
          <p:cNvPr id="447" name="Google Shape;447;p74"/>
          <p:cNvGraphicFramePr/>
          <p:nvPr/>
        </p:nvGraphicFramePr>
        <p:xfrm>
          <a:off x="952500" y="2190750"/>
          <a:ext cx="3000000" cy="3000000"/>
        </p:xfrm>
        <a:graphic>
          <a:graphicData uri="http://schemas.openxmlformats.org/drawingml/2006/table">
            <a:tbl>
              <a:tblPr>
                <a:noFill/>
                <a:tableStyleId>{4D52774C-833B-4B40-8E1F-9E83D5F5A962}</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id"/>
                        <a:t>Operasi Array</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Keterangan</a:t>
                      </a:r>
                      <a:endParaRP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d"/>
                        <a:t>array[index]</a:t>
                      </a:r>
                      <a:endParaRPr/>
                    </a:p>
                  </a:txBody>
                  <a:tcPr marL="91425" marR="91425" marT="91425" marB="91425"/>
                </a:tc>
                <a:tc>
                  <a:txBody>
                    <a:bodyPr/>
                    <a:lstStyle/>
                    <a:p>
                      <a:pPr marL="0" lvl="0" indent="0" algn="l" rtl="0">
                        <a:spcBef>
                          <a:spcPts val="0"/>
                        </a:spcBef>
                        <a:spcAft>
                          <a:spcPts val="0"/>
                        </a:spcAft>
                        <a:buNone/>
                      </a:pPr>
                      <a:r>
                        <a:rPr lang="id"/>
                        <a:t>Mengambil data di array</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d"/>
                        <a:t>array[index] = value</a:t>
                      </a:r>
                      <a:endParaRPr/>
                    </a:p>
                  </a:txBody>
                  <a:tcPr marL="91425" marR="91425" marT="91425" marB="91425"/>
                </a:tc>
                <a:tc>
                  <a:txBody>
                    <a:bodyPr/>
                    <a:lstStyle/>
                    <a:p>
                      <a:pPr marL="0" lvl="0" indent="0" algn="l" rtl="0">
                        <a:spcBef>
                          <a:spcPts val="0"/>
                        </a:spcBef>
                        <a:spcAft>
                          <a:spcPts val="0"/>
                        </a:spcAft>
                        <a:buNone/>
                      </a:pPr>
                      <a:r>
                        <a:rPr lang="id"/>
                        <a:t>Mengubah data di array</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id"/>
                        <a:t>array.length</a:t>
                      </a:r>
                      <a:endParaRPr/>
                    </a:p>
                  </a:txBody>
                  <a:tcPr marL="91425" marR="91425" marT="91425" marB="91425"/>
                </a:tc>
                <a:tc>
                  <a:txBody>
                    <a:bodyPr/>
                    <a:lstStyle/>
                    <a:p>
                      <a:pPr marL="0" lvl="0" indent="0" algn="l" rtl="0">
                        <a:spcBef>
                          <a:spcPts val="0"/>
                        </a:spcBef>
                        <a:spcAft>
                          <a:spcPts val="0"/>
                        </a:spcAft>
                        <a:buNone/>
                      </a:pPr>
                      <a:r>
                        <a:rPr lang="id"/>
                        <a:t>Mengambil panjang array</a:t>
                      </a:r>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7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Operasi di Array</a:t>
            </a:r>
            <a:endParaRPr/>
          </a:p>
        </p:txBody>
      </p:sp>
      <p:pic>
        <p:nvPicPr>
          <p:cNvPr id="453" name="Google Shape;453;p75"/>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7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Array di dalam Array</a:t>
            </a:r>
            <a:endParaRPr/>
          </a:p>
        </p:txBody>
      </p:sp>
      <p:pic>
        <p:nvPicPr>
          <p:cNvPr id="459" name="Google Shape;459;p76"/>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7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Operasi Matematika</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7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Operasi Matematika</a:t>
            </a:r>
            <a:endParaRPr/>
          </a:p>
        </p:txBody>
      </p:sp>
      <p:graphicFrame>
        <p:nvGraphicFramePr>
          <p:cNvPr id="470" name="Google Shape;470;p78"/>
          <p:cNvGraphicFramePr/>
          <p:nvPr/>
        </p:nvGraphicFramePr>
        <p:xfrm>
          <a:off x="952500" y="2170050"/>
          <a:ext cx="3000000" cy="3000000"/>
        </p:xfrm>
        <a:graphic>
          <a:graphicData uri="http://schemas.openxmlformats.org/drawingml/2006/table">
            <a:tbl>
              <a:tblPr>
                <a:noFill/>
                <a:tableStyleId>{4D52774C-833B-4B40-8E1F-9E83D5F5A962}</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id"/>
                        <a:t>Operator</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Keterangan</a:t>
                      </a:r>
                      <a:endParaRP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Penjumlahan</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d"/>
                        <a:t>- </a:t>
                      </a:r>
                      <a:endParaRPr/>
                    </a:p>
                  </a:txBody>
                  <a:tcPr marL="91425" marR="91425" marT="91425" marB="91425"/>
                </a:tc>
                <a:tc>
                  <a:txBody>
                    <a:bodyPr/>
                    <a:lstStyle/>
                    <a:p>
                      <a:pPr marL="0" lvl="0" indent="0" algn="l" rtl="0">
                        <a:spcBef>
                          <a:spcPts val="0"/>
                        </a:spcBef>
                        <a:spcAft>
                          <a:spcPts val="0"/>
                        </a:spcAft>
                        <a:buNone/>
                      </a:pPr>
                      <a:r>
                        <a:rPr lang="id"/>
                        <a:t>Pengurangan</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Perkalian</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Pembagian</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Sisa Pembagian</a:t>
                      </a:r>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7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Operasi Matematika</a:t>
            </a:r>
            <a:endParaRPr/>
          </a:p>
        </p:txBody>
      </p:sp>
      <p:pic>
        <p:nvPicPr>
          <p:cNvPr id="476" name="Google Shape;476;p79"/>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8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Augmented Assignments</a:t>
            </a:r>
            <a:endParaRPr/>
          </a:p>
        </p:txBody>
      </p:sp>
      <p:graphicFrame>
        <p:nvGraphicFramePr>
          <p:cNvPr id="482" name="Google Shape;482;p80"/>
          <p:cNvGraphicFramePr/>
          <p:nvPr/>
        </p:nvGraphicFramePr>
        <p:xfrm>
          <a:off x="952500" y="2170050"/>
          <a:ext cx="3000000" cy="3000000"/>
        </p:xfrm>
        <a:graphic>
          <a:graphicData uri="http://schemas.openxmlformats.org/drawingml/2006/table">
            <a:tbl>
              <a:tblPr>
                <a:noFill/>
                <a:tableStyleId>{4D52774C-833B-4B40-8E1F-9E83D5F5A962}</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id"/>
                        <a:t>Operasi Matematika</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Augmented Assignments</a:t>
                      </a:r>
                      <a:endParaRP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d"/>
                        <a:t>a = a + 10</a:t>
                      </a:r>
                      <a:endParaRPr/>
                    </a:p>
                  </a:txBody>
                  <a:tcPr marL="91425" marR="91425" marT="91425" marB="91425"/>
                </a:tc>
                <a:tc>
                  <a:txBody>
                    <a:bodyPr/>
                    <a:lstStyle/>
                    <a:p>
                      <a:pPr marL="0" lvl="0" indent="0" algn="l" rtl="0">
                        <a:spcBef>
                          <a:spcPts val="0"/>
                        </a:spcBef>
                        <a:spcAft>
                          <a:spcPts val="0"/>
                        </a:spcAft>
                        <a:buNone/>
                      </a:pPr>
                      <a:r>
                        <a:rPr lang="id"/>
                        <a:t>a += 10</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d"/>
                        <a:t>a = a - 10 </a:t>
                      </a:r>
                      <a:endParaRPr/>
                    </a:p>
                  </a:txBody>
                  <a:tcPr marL="91425" marR="91425" marT="91425" marB="91425"/>
                </a:tc>
                <a:tc>
                  <a:txBody>
                    <a:bodyPr/>
                    <a:lstStyle/>
                    <a:p>
                      <a:pPr marL="0" lvl="0" indent="0" algn="l" rtl="0">
                        <a:spcBef>
                          <a:spcPts val="0"/>
                        </a:spcBef>
                        <a:spcAft>
                          <a:spcPts val="0"/>
                        </a:spcAft>
                        <a:buNone/>
                      </a:pPr>
                      <a:r>
                        <a:rPr lang="id"/>
                        <a:t>a -= 10</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id"/>
                        <a:t>a = a * 10</a:t>
                      </a:r>
                      <a:endParaRPr/>
                    </a:p>
                  </a:txBody>
                  <a:tcPr marL="91425" marR="91425" marT="91425" marB="91425"/>
                </a:tc>
                <a:tc>
                  <a:txBody>
                    <a:bodyPr/>
                    <a:lstStyle/>
                    <a:p>
                      <a:pPr marL="0" lvl="0" indent="0" algn="l" rtl="0">
                        <a:spcBef>
                          <a:spcPts val="0"/>
                        </a:spcBef>
                        <a:spcAft>
                          <a:spcPts val="0"/>
                        </a:spcAft>
                        <a:buNone/>
                      </a:pPr>
                      <a:r>
                        <a:rPr lang="id"/>
                        <a:t>a *= 10</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id"/>
                        <a:t>a = a / 10</a:t>
                      </a:r>
                      <a:endParaRPr/>
                    </a:p>
                  </a:txBody>
                  <a:tcPr marL="91425" marR="91425" marT="91425" marB="91425"/>
                </a:tc>
                <a:tc>
                  <a:txBody>
                    <a:bodyPr/>
                    <a:lstStyle/>
                    <a:p>
                      <a:pPr marL="0" lvl="0" indent="0" algn="l" rtl="0">
                        <a:spcBef>
                          <a:spcPts val="0"/>
                        </a:spcBef>
                        <a:spcAft>
                          <a:spcPts val="0"/>
                        </a:spcAft>
                        <a:buNone/>
                      </a:pPr>
                      <a:r>
                        <a:rPr lang="id"/>
                        <a:t>a /= 10</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id"/>
                        <a:t>a = a % 10</a:t>
                      </a:r>
                      <a:endParaRPr/>
                    </a:p>
                  </a:txBody>
                  <a:tcPr marL="91425" marR="91425" marT="91425" marB="91425"/>
                </a:tc>
                <a:tc>
                  <a:txBody>
                    <a:bodyPr/>
                    <a:lstStyle/>
                    <a:p>
                      <a:pPr marL="0" lvl="0" indent="0" algn="l" rtl="0">
                        <a:spcBef>
                          <a:spcPts val="0"/>
                        </a:spcBef>
                        <a:spcAft>
                          <a:spcPts val="0"/>
                        </a:spcAft>
                        <a:buNone/>
                      </a:pPr>
                      <a:r>
                        <a:rPr lang="id"/>
                        <a:t>a %= 10</a:t>
                      </a:r>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8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Augmented Assignments</a:t>
            </a:r>
            <a:endParaRPr/>
          </a:p>
        </p:txBody>
      </p:sp>
      <p:pic>
        <p:nvPicPr>
          <p:cNvPr id="488" name="Google Shape;488;p81"/>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8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Unary Operator</a:t>
            </a:r>
            <a:endParaRPr/>
          </a:p>
        </p:txBody>
      </p:sp>
      <p:graphicFrame>
        <p:nvGraphicFramePr>
          <p:cNvPr id="494" name="Google Shape;494;p82"/>
          <p:cNvGraphicFramePr/>
          <p:nvPr/>
        </p:nvGraphicFramePr>
        <p:xfrm>
          <a:off x="952500" y="2170050"/>
          <a:ext cx="3000000" cy="3000000"/>
        </p:xfrm>
        <a:graphic>
          <a:graphicData uri="http://schemas.openxmlformats.org/drawingml/2006/table">
            <a:tbl>
              <a:tblPr>
                <a:noFill/>
                <a:tableStyleId>{4D52774C-833B-4B40-8E1F-9E83D5F5A962}</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id"/>
                        <a:t>Operator</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Keterangan</a:t>
                      </a:r>
                      <a:endParaRP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a = a + 1</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a = a - 1</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Negative</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Positive</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Boolean kebalikan</a:t>
                      </a:r>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8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Unary Operator</a:t>
            </a:r>
            <a:endParaRPr/>
          </a:p>
        </p:txBody>
      </p:sp>
      <p:pic>
        <p:nvPicPr>
          <p:cNvPr id="500" name="Google Shape;500;p83"/>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Versi Java</a:t>
            </a:r>
            <a:endParaRPr/>
          </a:p>
        </p:txBody>
      </p:sp>
      <p:pic>
        <p:nvPicPr>
          <p:cNvPr id="135" name="Google Shape;135;p21"/>
          <p:cNvPicPr preferRelativeResize="0"/>
          <p:nvPr/>
        </p:nvPicPr>
        <p:blipFill rotWithShape="1">
          <a:blip r:embed="rId3">
            <a:alphaModFix/>
          </a:blip>
          <a:srcRect b="45634"/>
          <a:stretch/>
        </p:blipFill>
        <p:spPr>
          <a:xfrm>
            <a:off x="1617413" y="2008588"/>
            <a:ext cx="2691350" cy="2796225"/>
          </a:xfrm>
          <a:prstGeom prst="rect">
            <a:avLst/>
          </a:prstGeom>
          <a:noFill/>
          <a:ln>
            <a:noFill/>
          </a:ln>
        </p:spPr>
      </p:pic>
      <p:pic>
        <p:nvPicPr>
          <p:cNvPr id="136" name="Google Shape;136;p21"/>
          <p:cNvPicPr preferRelativeResize="0"/>
          <p:nvPr/>
        </p:nvPicPr>
        <p:blipFill rotWithShape="1">
          <a:blip r:embed="rId3">
            <a:alphaModFix/>
          </a:blip>
          <a:srcRect t="54210"/>
          <a:stretch/>
        </p:blipFill>
        <p:spPr>
          <a:xfrm>
            <a:off x="4835238" y="2229113"/>
            <a:ext cx="2691350" cy="2355151"/>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8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Operasi Perbandingan</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8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Operasi Perbandingan</a:t>
            </a:r>
            <a:endParaRPr/>
          </a:p>
        </p:txBody>
      </p:sp>
      <p:sp>
        <p:nvSpPr>
          <p:cNvPr id="511" name="Google Shape;511;p8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Operasi perbandingan adalah operasi untuk membandingkan dua buah data</a:t>
            </a:r>
            <a:endParaRPr/>
          </a:p>
          <a:p>
            <a:pPr marL="457200" lvl="0" indent="-311150" algn="l" rtl="0">
              <a:spcBef>
                <a:spcPts val="0"/>
              </a:spcBef>
              <a:spcAft>
                <a:spcPts val="0"/>
              </a:spcAft>
              <a:buSzPts val="1300"/>
              <a:buChar char="●"/>
            </a:pPr>
            <a:r>
              <a:rPr lang="id"/>
              <a:t>Operasi perbandingan adalah operasi yang menghasilkan nilai boolean (benar atau salah)</a:t>
            </a:r>
            <a:endParaRPr/>
          </a:p>
          <a:p>
            <a:pPr marL="457200" lvl="0" indent="-311150" algn="l" rtl="0">
              <a:spcBef>
                <a:spcPts val="0"/>
              </a:spcBef>
              <a:spcAft>
                <a:spcPts val="0"/>
              </a:spcAft>
              <a:buSzPts val="1300"/>
              <a:buChar char="●"/>
            </a:pPr>
            <a:r>
              <a:rPr lang="id"/>
              <a:t>Jika hasil operasinya adalah benar, maka nilainya adalah true</a:t>
            </a:r>
            <a:endParaRPr/>
          </a:p>
          <a:p>
            <a:pPr marL="457200" lvl="0" indent="-311150" algn="l" rtl="0">
              <a:spcBef>
                <a:spcPts val="0"/>
              </a:spcBef>
              <a:spcAft>
                <a:spcPts val="0"/>
              </a:spcAft>
              <a:buSzPts val="1300"/>
              <a:buChar char="●"/>
            </a:pPr>
            <a:r>
              <a:rPr lang="id"/>
              <a:t>Jika hasil operasinya adalah salah, maka nilainya adalah false</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8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Perbandingan</a:t>
            </a:r>
            <a:endParaRPr/>
          </a:p>
        </p:txBody>
      </p:sp>
      <p:graphicFrame>
        <p:nvGraphicFramePr>
          <p:cNvPr id="517" name="Google Shape;517;p86"/>
          <p:cNvGraphicFramePr/>
          <p:nvPr/>
        </p:nvGraphicFramePr>
        <p:xfrm>
          <a:off x="952500" y="2088350"/>
          <a:ext cx="3000000" cy="3000000"/>
        </p:xfrm>
        <a:graphic>
          <a:graphicData uri="http://schemas.openxmlformats.org/drawingml/2006/table">
            <a:tbl>
              <a:tblPr>
                <a:noFill/>
                <a:tableStyleId>{4D52774C-833B-4B40-8E1F-9E83D5F5A962}</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id"/>
                        <a:t>Operator</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Keterangan</a:t>
                      </a:r>
                      <a:endParaRP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d"/>
                        <a:t>&gt;</a:t>
                      </a:r>
                      <a:endParaRPr/>
                    </a:p>
                  </a:txBody>
                  <a:tcPr marL="91425" marR="91425" marT="91425" marB="91425"/>
                </a:tc>
                <a:tc>
                  <a:txBody>
                    <a:bodyPr/>
                    <a:lstStyle/>
                    <a:p>
                      <a:pPr marL="0" lvl="0" indent="0" algn="l" rtl="0">
                        <a:spcBef>
                          <a:spcPts val="0"/>
                        </a:spcBef>
                        <a:spcAft>
                          <a:spcPts val="0"/>
                        </a:spcAft>
                        <a:buNone/>
                      </a:pPr>
                      <a:r>
                        <a:rPr lang="id"/>
                        <a:t>Lebih Dari</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d"/>
                        <a:t>&lt;</a:t>
                      </a:r>
                      <a:endParaRPr/>
                    </a:p>
                  </a:txBody>
                  <a:tcPr marL="91425" marR="91425" marT="91425" marB="91425"/>
                </a:tc>
                <a:tc>
                  <a:txBody>
                    <a:bodyPr/>
                    <a:lstStyle/>
                    <a:p>
                      <a:pPr marL="0" lvl="0" indent="0" algn="l" rtl="0">
                        <a:spcBef>
                          <a:spcPts val="0"/>
                        </a:spcBef>
                        <a:spcAft>
                          <a:spcPts val="0"/>
                        </a:spcAft>
                        <a:buNone/>
                      </a:pPr>
                      <a:r>
                        <a:rPr lang="id"/>
                        <a:t>Kurang Dari</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id"/>
                        <a:t>&gt;=</a:t>
                      </a:r>
                      <a:endParaRPr/>
                    </a:p>
                  </a:txBody>
                  <a:tcPr marL="91425" marR="91425" marT="91425" marB="91425"/>
                </a:tc>
                <a:tc>
                  <a:txBody>
                    <a:bodyPr/>
                    <a:lstStyle/>
                    <a:p>
                      <a:pPr marL="0" lvl="0" indent="0" algn="l" rtl="0">
                        <a:spcBef>
                          <a:spcPts val="0"/>
                        </a:spcBef>
                        <a:spcAft>
                          <a:spcPts val="0"/>
                        </a:spcAft>
                        <a:buNone/>
                      </a:pPr>
                      <a:r>
                        <a:rPr lang="id"/>
                        <a:t>Lebih Dari Sama Dengan</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id"/>
                        <a:t>&lt;= </a:t>
                      </a:r>
                      <a:endParaRPr/>
                    </a:p>
                  </a:txBody>
                  <a:tcPr marL="91425" marR="91425" marT="91425" marB="91425"/>
                </a:tc>
                <a:tc>
                  <a:txBody>
                    <a:bodyPr/>
                    <a:lstStyle/>
                    <a:p>
                      <a:pPr marL="0" lvl="0" indent="0" algn="l" rtl="0">
                        <a:spcBef>
                          <a:spcPts val="0"/>
                        </a:spcBef>
                        <a:spcAft>
                          <a:spcPts val="0"/>
                        </a:spcAft>
                        <a:buNone/>
                      </a:pPr>
                      <a:r>
                        <a:rPr lang="id"/>
                        <a:t>Kurang Dari Sama Dengan</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Sama Dengan</a:t>
                      </a:r>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Tidak Sama Dengan</a:t>
                      </a:r>
                      <a:endParaRPr/>
                    </a:p>
                  </a:txBody>
                  <a:tcPr marL="91425" marR="91425" marT="91425" marB="91425"/>
                </a:tc>
                <a:extLst>
                  <a:ext uri="{0D108BD9-81ED-4DB2-BD59-A6C34878D82A}">
                    <a16:rowId xmlns:a16="http://schemas.microsoft.com/office/drawing/2014/main" val="10006"/>
                  </a:ext>
                </a:extLst>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8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Operasi Perbandingan</a:t>
            </a:r>
            <a:endParaRPr/>
          </a:p>
        </p:txBody>
      </p:sp>
      <p:pic>
        <p:nvPicPr>
          <p:cNvPr id="523" name="Google Shape;523;p87"/>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8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Operasi Boolean</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8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Operasi Boolean</a:t>
            </a:r>
            <a:endParaRPr/>
          </a:p>
        </p:txBody>
      </p:sp>
      <p:graphicFrame>
        <p:nvGraphicFramePr>
          <p:cNvPr id="534" name="Google Shape;534;p89"/>
          <p:cNvGraphicFramePr/>
          <p:nvPr/>
        </p:nvGraphicFramePr>
        <p:xfrm>
          <a:off x="952500" y="2088350"/>
          <a:ext cx="3000000" cy="3000000"/>
        </p:xfrm>
        <a:graphic>
          <a:graphicData uri="http://schemas.openxmlformats.org/drawingml/2006/table">
            <a:tbl>
              <a:tblPr>
                <a:noFill/>
                <a:tableStyleId>{4D52774C-833B-4B40-8E1F-9E83D5F5A962}</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id"/>
                        <a:t>Operator</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Keterangan</a:t>
                      </a:r>
                      <a:endParaRP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d"/>
                        <a:t>&amp;&amp;</a:t>
                      </a:r>
                      <a:endParaRPr/>
                    </a:p>
                  </a:txBody>
                  <a:tcPr marL="91425" marR="91425" marT="91425" marB="91425"/>
                </a:tc>
                <a:tc>
                  <a:txBody>
                    <a:bodyPr/>
                    <a:lstStyle/>
                    <a:p>
                      <a:pPr marL="0" lvl="0" indent="0" algn="l" rtl="0">
                        <a:spcBef>
                          <a:spcPts val="0"/>
                        </a:spcBef>
                        <a:spcAft>
                          <a:spcPts val="0"/>
                        </a:spcAft>
                        <a:buNone/>
                      </a:pPr>
                      <a:r>
                        <a:rPr lang="id"/>
                        <a:t>Dan</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Atau</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Kebalikan</a:t>
                      </a:r>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9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Operasi &amp;&amp;</a:t>
            </a:r>
            <a:endParaRPr/>
          </a:p>
        </p:txBody>
      </p:sp>
      <p:graphicFrame>
        <p:nvGraphicFramePr>
          <p:cNvPr id="540" name="Google Shape;540;p90"/>
          <p:cNvGraphicFramePr/>
          <p:nvPr/>
        </p:nvGraphicFramePr>
        <p:xfrm>
          <a:off x="952500" y="2088350"/>
          <a:ext cx="3000000" cy="3000000"/>
        </p:xfrm>
        <a:graphic>
          <a:graphicData uri="http://schemas.openxmlformats.org/drawingml/2006/table">
            <a:tbl>
              <a:tblPr>
                <a:noFill/>
                <a:tableStyleId>{4D52774C-833B-4B40-8E1F-9E83D5F5A962}</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id"/>
                        <a:t>Nilai 1</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Operator</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Nilai 2</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Hasil</a:t>
                      </a:r>
                      <a:endParaRP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d"/>
                        <a:t>true</a:t>
                      </a:r>
                      <a:endParaRPr/>
                    </a:p>
                  </a:txBody>
                  <a:tcPr marL="91425" marR="91425" marT="91425" marB="91425"/>
                </a:tc>
                <a:tc>
                  <a:txBody>
                    <a:bodyPr/>
                    <a:lstStyle/>
                    <a:p>
                      <a:pPr marL="0" lvl="0" indent="0" algn="l" rtl="0">
                        <a:spcBef>
                          <a:spcPts val="0"/>
                        </a:spcBef>
                        <a:spcAft>
                          <a:spcPts val="0"/>
                        </a:spcAft>
                        <a:buNone/>
                      </a:pPr>
                      <a:r>
                        <a:rPr lang="id"/>
                        <a:t>&amp;&amp;</a:t>
                      </a:r>
                      <a:endParaRPr/>
                    </a:p>
                  </a:txBody>
                  <a:tcPr marL="91425" marR="91425" marT="91425" marB="91425"/>
                </a:tc>
                <a:tc>
                  <a:txBody>
                    <a:bodyPr/>
                    <a:lstStyle/>
                    <a:p>
                      <a:pPr marL="0" lvl="0" indent="0" algn="l" rtl="0">
                        <a:spcBef>
                          <a:spcPts val="0"/>
                        </a:spcBef>
                        <a:spcAft>
                          <a:spcPts val="0"/>
                        </a:spcAft>
                        <a:buNone/>
                      </a:pPr>
                      <a:r>
                        <a:rPr lang="id"/>
                        <a:t>true</a:t>
                      </a:r>
                      <a:endParaRPr/>
                    </a:p>
                  </a:txBody>
                  <a:tcPr marL="91425" marR="91425" marT="91425" marB="91425"/>
                </a:tc>
                <a:tc>
                  <a:txBody>
                    <a:bodyPr/>
                    <a:lstStyle/>
                    <a:p>
                      <a:pPr marL="0" lvl="0" indent="0" algn="l" rtl="0">
                        <a:spcBef>
                          <a:spcPts val="0"/>
                        </a:spcBef>
                        <a:spcAft>
                          <a:spcPts val="0"/>
                        </a:spcAft>
                        <a:buNone/>
                      </a:pPr>
                      <a:r>
                        <a:rPr lang="id"/>
                        <a:t>true</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d"/>
                        <a:t>true</a:t>
                      </a:r>
                      <a:endParaRPr/>
                    </a:p>
                  </a:txBody>
                  <a:tcPr marL="91425" marR="91425" marT="91425" marB="91425"/>
                </a:tc>
                <a:tc>
                  <a:txBody>
                    <a:bodyPr/>
                    <a:lstStyle/>
                    <a:p>
                      <a:pPr marL="0" lvl="0" indent="0" algn="l" rtl="0">
                        <a:spcBef>
                          <a:spcPts val="0"/>
                        </a:spcBef>
                        <a:spcAft>
                          <a:spcPts val="0"/>
                        </a:spcAft>
                        <a:buNone/>
                      </a:pPr>
                      <a:r>
                        <a:rPr lang="id"/>
                        <a:t>&amp;&amp;</a:t>
                      </a:r>
                      <a:endParaRPr/>
                    </a:p>
                  </a:txBody>
                  <a:tcPr marL="91425" marR="91425" marT="91425" marB="91425"/>
                </a:tc>
                <a:tc>
                  <a:txBody>
                    <a:bodyPr/>
                    <a:lstStyle/>
                    <a:p>
                      <a:pPr marL="0" lvl="0" indent="0" algn="l" rtl="0">
                        <a:spcBef>
                          <a:spcPts val="0"/>
                        </a:spcBef>
                        <a:spcAft>
                          <a:spcPts val="0"/>
                        </a:spcAft>
                        <a:buNone/>
                      </a:pPr>
                      <a:r>
                        <a:rPr lang="id"/>
                        <a:t>false</a:t>
                      </a:r>
                      <a:endParaRPr/>
                    </a:p>
                  </a:txBody>
                  <a:tcPr marL="91425" marR="91425" marT="91425" marB="91425"/>
                </a:tc>
                <a:tc>
                  <a:txBody>
                    <a:bodyPr/>
                    <a:lstStyle/>
                    <a:p>
                      <a:pPr marL="0" lvl="0" indent="0" algn="l" rtl="0">
                        <a:spcBef>
                          <a:spcPts val="0"/>
                        </a:spcBef>
                        <a:spcAft>
                          <a:spcPts val="0"/>
                        </a:spcAft>
                        <a:buNone/>
                      </a:pPr>
                      <a:r>
                        <a:rPr lang="id"/>
                        <a:t>false</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id"/>
                        <a:t>false</a:t>
                      </a:r>
                      <a:endParaRPr/>
                    </a:p>
                  </a:txBody>
                  <a:tcPr marL="91425" marR="91425" marT="91425" marB="91425"/>
                </a:tc>
                <a:tc>
                  <a:txBody>
                    <a:bodyPr/>
                    <a:lstStyle/>
                    <a:p>
                      <a:pPr marL="0" lvl="0" indent="0" algn="l" rtl="0">
                        <a:spcBef>
                          <a:spcPts val="0"/>
                        </a:spcBef>
                        <a:spcAft>
                          <a:spcPts val="0"/>
                        </a:spcAft>
                        <a:buNone/>
                      </a:pPr>
                      <a:r>
                        <a:rPr lang="id"/>
                        <a:t>&amp;&amp;</a:t>
                      </a:r>
                      <a:endParaRPr/>
                    </a:p>
                  </a:txBody>
                  <a:tcPr marL="91425" marR="91425" marT="91425" marB="91425"/>
                </a:tc>
                <a:tc>
                  <a:txBody>
                    <a:bodyPr/>
                    <a:lstStyle/>
                    <a:p>
                      <a:pPr marL="0" lvl="0" indent="0" algn="l" rtl="0">
                        <a:spcBef>
                          <a:spcPts val="0"/>
                        </a:spcBef>
                        <a:spcAft>
                          <a:spcPts val="0"/>
                        </a:spcAft>
                        <a:buNone/>
                      </a:pPr>
                      <a:r>
                        <a:rPr lang="id"/>
                        <a:t>true</a:t>
                      </a:r>
                      <a:endParaRPr/>
                    </a:p>
                  </a:txBody>
                  <a:tcPr marL="91425" marR="91425" marT="91425" marB="91425"/>
                </a:tc>
                <a:tc>
                  <a:txBody>
                    <a:bodyPr/>
                    <a:lstStyle/>
                    <a:p>
                      <a:pPr marL="0" lvl="0" indent="0" algn="l" rtl="0">
                        <a:spcBef>
                          <a:spcPts val="0"/>
                        </a:spcBef>
                        <a:spcAft>
                          <a:spcPts val="0"/>
                        </a:spcAft>
                        <a:buNone/>
                      </a:pPr>
                      <a:r>
                        <a:rPr lang="id"/>
                        <a:t>false</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id"/>
                        <a:t>false</a:t>
                      </a:r>
                      <a:endParaRPr/>
                    </a:p>
                  </a:txBody>
                  <a:tcPr marL="91425" marR="91425" marT="91425" marB="91425"/>
                </a:tc>
                <a:tc>
                  <a:txBody>
                    <a:bodyPr/>
                    <a:lstStyle/>
                    <a:p>
                      <a:pPr marL="0" lvl="0" indent="0" algn="l" rtl="0">
                        <a:spcBef>
                          <a:spcPts val="0"/>
                        </a:spcBef>
                        <a:spcAft>
                          <a:spcPts val="0"/>
                        </a:spcAft>
                        <a:buNone/>
                      </a:pPr>
                      <a:r>
                        <a:rPr lang="id"/>
                        <a:t>&amp;&amp;</a:t>
                      </a:r>
                      <a:endParaRPr/>
                    </a:p>
                  </a:txBody>
                  <a:tcPr marL="91425" marR="91425" marT="91425" marB="91425"/>
                </a:tc>
                <a:tc>
                  <a:txBody>
                    <a:bodyPr/>
                    <a:lstStyle/>
                    <a:p>
                      <a:pPr marL="0" lvl="0" indent="0" algn="l" rtl="0">
                        <a:spcBef>
                          <a:spcPts val="0"/>
                        </a:spcBef>
                        <a:spcAft>
                          <a:spcPts val="0"/>
                        </a:spcAft>
                        <a:buNone/>
                      </a:pPr>
                      <a:r>
                        <a:rPr lang="id"/>
                        <a:t>false</a:t>
                      </a:r>
                      <a:endParaRPr/>
                    </a:p>
                  </a:txBody>
                  <a:tcPr marL="91425" marR="91425" marT="91425" marB="91425"/>
                </a:tc>
                <a:tc>
                  <a:txBody>
                    <a:bodyPr/>
                    <a:lstStyle/>
                    <a:p>
                      <a:pPr marL="0" lvl="0" indent="0" algn="l" rtl="0">
                        <a:spcBef>
                          <a:spcPts val="0"/>
                        </a:spcBef>
                        <a:spcAft>
                          <a:spcPts val="0"/>
                        </a:spcAft>
                        <a:buNone/>
                      </a:pPr>
                      <a:r>
                        <a:rPr lang="id"/>
                        <a:t>false</a:t>
                      </a: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9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Operasi ||</a:t>
            </a:r>
            <a:endParaRPr/>
          </a:p>
        </p:txBody>
      </p:sp>
      <p:graphicFrame>
        <p:nvGraphicFramePr>
          <p:cNvPr id="546" name="Google Shape;546;p91"/>
          <p:cNvGraphicFramePr/>
          <p:nvPr/>
        </p:nvGraphicFramePr>
        <p:xfrm>
          <a:off x="952500" y="2088350"/>
          <a:ext cx="3000000" cy="3000000"/>
        </p:xfrm>
        <a:graphic>
          <a:graphicData uri="http://schemas.openxmlformats.org/drawingml/2006/table">
            <a:tbl>
              <a:tblPr>
                <a:noFill/>
                <a:tableStyleId>{4D52774C-833B-4B40-8E1F-9E83D5F5A962}</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id"/>
                        <a:t>Nilai 1</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Operator</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Nilai 2</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Hasil</a:t>
                      </a:r>
                      <a:endParaRP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d"/>
                        <a:t>true</a:t>
                      </a:r>
                      <a:endParaRPr/>
                    </a:p>
                  </a:txBody>
                  <a:tcPr marL="91425" marR="91425" marT="91425" marB="91425"/>
                </a:tc>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true</a:t>
                      </a:r>
                      <a:endParaRPr/>
                    </a:p>
                  </a:txBody>
                  <a:tcPr marL="91425" marR="91425" marT="91425" marB="91425"/>
                </a:tc>
                <a:tc>
                  <a:txBody>
                    <a:bodyPr/>
                    <a:lstStyle/>
                    <a:p>
                      <a:pPr marL="0" lvl="0" indent="0" algn="l" rtl="0">
                        <a:spcBef>
                          <a:spcPts val="0"/>
                        </a:spcBef>
                        <a:spcAft>
                          <a:spcPts val="0"/>
                        </a:spcAft>
                        <a:buNone/>
                      </a:pPr>
                      <a:r>
                        <a:rPr lang="id"/>
                        <a:t>true</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d"/>
                        <a:t>true</a:t>
                      </a:r>
                      <a:endParaRPr/>
                    </a:p>
                  </a:txBody>
                  <a:tcPr marL="91425" marR="91425" marT="91425" marB="91425"/>
                </a:tc>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false</a:t>
                      </a:r>
                      <a:endParaRPr/>
                    </a:p>
                  </a:txBody>
                  <a:tcPr marL="91425" marR="91425" marT="91425" marB="91425"/>
                </a:tc>
                <a:tc>
                  <a:txBody>
                    <a:bodyPr/>
                    <a:lstStyle/>
                    <a:p>
                      <a:pPr marL="0" lvl="0" indent="0" algn="l" rtl="0">
                        <a:spcBef>
                          <a:spcPts val="0"/>
                        </a:spcBef>
                        <a:spcAft>
                          <a:spcPts val="0"/>
                        </a:spcAft>
                        <a:buNone/>
                      </a:pPr>
                      <a:r>
                        <a:rPr lang="id"/>
                        <a:t>true</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id"/>
                        <a:t>false</a:t>
                      </a:r>
                      <a:endParaRPr/>
                    </a:p>
                  </a:txBody>
                  <a:tcPr marL="91425" marR="91425" marT="91425" marB="91425"/>
                </a:tc>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true</a:t>
                      </a:r>
                      <a:endParaRPr/>
                    </a:p>
                  </a:txBody>
                  <a:tcPr marL="91425" marR="91425" marT="91425" marB="91425"/>
                </a:tc>
                <a:tc>
                  <a:txBody>
                    <a:bodyPr/>
                    <a:lstStyle/>
                    <a:p>
                      <a:pPr marL="0" lvl="0" indent="0" algn="l" rtl="0">
                        <a:spcBef>
                          <a:spcPts val="0"/>
                        </a:spcBef>
                        <a:spcAft>
                          <a:spcPts val="0"/>
                        </a:spcAft>
                        <a:buNone/>
                      </a:pPr>
                      <a:r>
                        <a:rPr lang="id"/>
                        <a:t>true</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id"/>
                        <a:t>false</a:t>
                      </a:r>
                      <a:endParaRPr/>
                    </a:p>
                  </a:txBody>
                  <a:tcPr marL="91425" marR="91425" marT="91425" marB="91425"/>
                </a:tc>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false</a:t>
                      </a:r>
                      <a:endParaRPr/>
                    </a:p>
                  </a:txBody>
                  <a:tcPr marL="91425" marR="91425" marT="91425" marB="91425"/>
                </a:tc>
                <a:tc>
                  <a:txBody>
                    <a:bodyPr/>
                    <a:lstStyle/>
                    <a:p>
                      <a:pPr marL="0" lvl="0" indent="0" algn="l" rtl="0">
                        <a:spcBef>
                          <a:spcPts val="0"/>
                        </a:spcBef>
                        <a:spcAft>
                          <a:spcPts val="0"/>
                        </a:spcAft>
                        <a:buNone/>
                      </a:pPr>
                      <a:r>
                        <a:rPr lang="id"/>
                        <a:t>false</a:t>
                      </a: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9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Operasi !</a:t>
            </a:r>
            <a:endParaRPr/>
          </a:p>
        </p:txBody>
      </p:sp>
      <p:graphicFrame>
        <p:nvGraphicFramePr>
          <p:cNvPr id="552" name="Google Shape;552;p92"/>
          <p:cNvGraphicFramePr/>
          <p:nvPr/>
        </p:nvGraphicFramePr>
        <p:xfrm>
          <a:off x="952500" y="2088350"/>
          <a:ext cx="3000000" cy="3000000"/>
        </p:xfrm>
        <a:graphic>
          <a:graphicData uri="http://schemas.openxmlformats.org/drawingml/2006/table">
            <a:tbl>
              <a:tblPr>
                <a:noFill/>
                <a:tableStyleId>{4D52774C-833B-4B40-8E1F-9E83D5F5A962}</a:tableStyleId>
              </a:tblPr>
              <a:tblGrid>
                <a:gridCol w="2370325">
                  <a:extLst>
                    <a:ext uri="{9D8B030D-6E8A-4147-A177-3AD203B41FA5}">
                      <a16:colId xmlns:a16="http://schemas.microsoft.com/office/drawing/2014/main" val="20000"/>
                    </a:ext>
                  </a:extLst>
                </a:gridCol>
                <a:gridCol w="2370325">
                  <a:extLst>
                    <a:ext uri="{9D8B030D-6E8A-4147-A177-3AD203B41FA5}">
                      <a16:colId xmlns:a16="http://schemas.microsoft.com/office/drawing/2014/main" val="20001"/>
                    </a:ext>
                  </a:extLst>
                </a:gridCol>
                <a:gridCol w="2370325">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id"/>
                        <a:t>Operator</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Nilai 2</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Hasil</a:t>
                      </a:r>
                      <a:endParaRP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true</a:t>
                      </a:r>
                      <a:endParaRPr/>
                    </a:p>
                  </a:txBody>
                  <a:tcPr marL="91425" marR="91425" marT="91425" marB="91425"/>
                </a:tc>
                <a:tc>
                  <a:txBody>
                    <a:bodyPr/>
                    <a:lstStyle/>
                    <a:p>
                      <a:pPr marL="0" lvl="0" indent="0" algn="l" rtl="0">
                        <a:spcBef>
                          <a:spcPts val="0"/>
                        </a:spcBef>
                        <a:spcAft>
                          <a:spcPts val="0"/>
                        </a:spcAft>
                        <a:buNone/>
                      </a:pPr>
                      <a:r>
                        <a:rPr lang="id"/>
                        <a:t>false</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false</a:t>
                      </a:r>
                      <a:endParaRPr/>
                    </a:p>
                  </a:txBody>
                  <a:tcPr marL="91425" marR="91425" marT="91425" marB="91425"/>
                </a:tc>
                <a:tc>
                  <a:txBody>
                    <a:bodyPr/>
                    <a:lstStyle/>
                    <a:p>
                      <a:pPr marL="0" lvl="0" indent="0" algn="l" rtl="0">
                        <a:spcBef>
                          <a:spcPts val="0"/>
                        </a:spcBef>
                        <a:spcAft>
                          <a:spcPts val="0"/>
                        </a:spcAft>
                        <a:buNone/>
                      </a:pPr>
                      <a:r>
                        <a:rPr lang="id"/>
                        <a:t>true</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93"/>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Operasi Boolean</a:t>
            </a:r>
            <a:endParaRPr/>
          </a:p>
        </p:txBody>
      </p:sp>
      <p:pic>
        <p:nvPicPr>
          <p:cNvPr id="558" name="Google Shape;558;p93"/>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Kenapa Belajar Java</a:t>
            </a:r>
            <a:endParaRPr/>
          </a:p>
        </p:txBody>
      </p:sp>
      <p:pic>
        <p:nvPicPr>
          <p:cNvPr id="142" name="Google Shape;142;p22"/>
          <p:cNvPicPr preferRelativeResize="0"/>
          <p:nvPr/>
        </p:nvPicPr>
        <p:blipFill>
          <a:blip r:embed="rId3">
            <a:alphaModFix/>
          </a:blip>
          <a:stretch>
            <a:fillRect/>
          </a:stretch>
        </p:blipFill>
        <p:spPr>
          <a:xfrm>
            <a:off x="1509963" y="2006250"/>
            <a:ext cx="6124087" cy="2984849"/>
          </a:xfrm>
          <a:prstGeom prst="rect">
            <a:avLst/>
          </a:prstGeom>
          <a:noFill/>
          <a:ln>
            <a:noFill/>
          </a:ln>
        </p:spPr>
      </p:pic>
      <p:sp>
        <p:nvSpPr>
          <p:cNvPr id="143" name="Google Shape;143;p22"/>
          <p:cNvSpPr txBox="1"/>
          <p:nvPr/>
        </p:nvSpPr>
        <p:spPr>
          <a:xfrm>
            <a:off x="0" y="0"/>
            <a:ext cx="9144000" cy="48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d" sz="1100" u="sng">
                <a:solidFill>
                  <a:schemeClr val="hlink"/>
                </a:solidFill>
                <a:hlinkClick r:id="rId4"/>
              </a:rPr>
              <a:t>https://www.tiobe.com/tiobe-index/</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9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Expression, Statement &amp; Block</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9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Expression</a:t>
            </a:r>
            <a:endParaRPr/>
          </a:p>
        </p:txBody>
      </p:sp>
      <p:sp>
        <p:nvSpPr>
          <p:cNvPr id="569" name="Google Shape;569;p9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100">
                <a:latin typeface="Arial"/>
                <a:ea typeface="Arial"/>
                <a:cs typeface="Arial"/>
                <a:sym typeface="Arial"/>
              </a:rPr>
              <a:t>Expression adalah konstruksi dari variabel, operator dan pemanggilan method yang mengevaluasi menjadi sebuah single value</a:t>
            </a:r>
            <a:endParaRPr sz="1100">
              <a:latin typeface="Arial"/>
              <a:ea typeface="Arial"/>
              <a:cs typeface="Arial"/>
              <a:sym typeface="Arial"/>
            </a:endParaRPr>
          </a:p>
          <a:p>
            <a:pPr marL="457200" lvl="0" indent="-298450" algn="l" rtl="0">
              <a:spcBef>
                <a:spcPts val="0"/>
              </a:spcBef>
              <a:spcAft>
                <a:spcPts val="0"/>
              </a:spcAft>
              <a:buSzPts val="1100"/>
              <a:buFont typeface="Arial"/>
              <a:buChar char="●"/>
            </a:pPr>
            <a:r>
              <a:rPr lang="id" sz="1100">
                <a:latin typeface="Arial"/>
                <a:ea typeface="Arial"/>
                <a:cs typeface="Arial"/>
                <a:sym typeface="Arial"/>
              </a:rPr>
              <a:t>Expression adalah core component dari statement</a:t>
            </a:r>
            <a:endParaRPr sz="1100">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9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Expression</a:t>
            </a:r>
            <a:endParaRPr/>
          </a:p>
        </p:txBody>
      </p:sp>
      <p:pic>
        <p:nvPicPr>
          <p:cNvPr id="575" name="Google Shape;575;p96"/>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9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Statement</a:t>
            </a:r>
            <a:endParaRPr/>
          </a:p>
        </p:txBody>
      </p:sp>
      <p:sp>
        <p:nvSpPr>
          <p:cNvPr id="581" name="Google Shape;581;p9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Statement bisa dibilang adalah kalimat lengkap dalam bahasa.</a:t>
            </a:r>
            <a:endParaRPr/>
          </a:p>
          <a:p>
            <a:pPr marL="457200" lvl="0" indent="-311150" algn="l" rtl="0">
              <a:spcBef>
                <a:spcPts val="0"/>
              </a:spcBef>
              <a:spcAft>
                <a:spcPts val="0"/>
              </a:spcAft>
              <a:buSzPts val="1300"/>
              <a:buChar char="●"/>
            </a:pPr>
            <a:r>
              <a:rPr lang="id"/>
              <a:t>Sebuah statement berisikan execution komplit, biasanya diakhiri dengan titik koma</a:t>
            </a:r>
            <a:endParaRPr/>
          </a:p>
          <a:p>
            <a:pPr marL="457200" lvl="0" indent="-311150" algn="l" rtl="0">
              <a:spcBef>
                <a:spcPts val="0"/>
              </a:spcBef>
              <a:spcAft>
                <a:spcPts val="0"/>
              </a:spcAft>
              <a:buSzPts val="1300"/>
              <a:buChar char="●"/>
            </a:pPr>
            <a:r>
              <a:rPr lang="id"/>
              <a:t>Ada beberapa jenis statement :</a:t>
            </a:r>
            <a:endParaRPr/>
          </a:p>
          <a:p>
            <a:pPr marL="914400" lvl="1" indent="-298450" algn="l" rtl="0">
              <a:spcBef>
                <a:spcPts val="0"/>
              </a:spcBef>
              <a:spcAft>
                <a:spcPts val="0"/>
              </a:spcAft>
              <a:buSzPts val="1100"/>
              <a:buChar char="○"/>
            </a:pPr>
            <a:r>
              <a:rPr lang="id"/>
              <a:t>Assignment expression</a:t>
            </a:r>
            <a:endParaRPr/>
          </a:p>
          <a:p>
            <a:pPr marL="914400" lvl="1" indent="-298450" algn="l" rtl="0">
              <a:spcBef>
                <a:spcPts val="0"/>
              </a:spcBef>
              <a:spcAft>
                <a:spcPts val="0"/>
              </a:spcAft>
              <a:buSzPts val="1100"/>
              <a:buChar char="○"/>
            </a:pPr>
            <a:r>
              <a:rPr lang="id"/>
              <a:t>Penggunaan ++ dan --</a:t>
            </a:r>
            <a:endParaRPr/>
          </a:p>
          <a:p>
            <a:pPr marL="914400" lvl="1" indent="-298450" algn="l" rtl="0">
              <a:spcBef>
                <a:spcPts val="0"/>
              </a:spcBef>
              <a:spcAft>
                <a:spcPts val="0"/>
              </a:spcAft>
              <a:buSzPts val="1100"/>
              <a:buChar char="○"/>
            </a:pPr>
            <a:r>
              <a:rPr lang="id"/>
              <a:t>Method invocation</a:t>
            </a:r>
            <a:endParaRPr/>
          </a:p>
          <a:p>
            <a:pPr marL="914400" lvl="1" indent="-298450" algn="l" rtl="0">
              <a:spcBef>
                <a:spcPts val="0"/>
              </a:spcBef>
              <a:spcAft>
                <a:spcPts val="0"/>
              </a:spcAft>
              <a:buSzPts val="1100"/>
              <a:buChar char="○"/>
            </a:pPr>
            <a:r>
              <a:rPr lang="id"/>
              <a:t>Object creation expression</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9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Statement</a:t>
            </a:r>
            <a:endParaRPr/>
          </a:p>
        </p:txBody>
      </p:sp>
      <p:pic>
        <p:nvPicPr>
          <p:cNvPr id="587" name="Google Shape;587;p98"/>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9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Block</a:t>
            </a:r>
            <a:endParaRPr/>
          </a:p>
        </p:txBody>
      </p:sp>
      <p:sp>
        <p:nvSpPr>
          <p:cNvPr id="593" name="Google Shape;593;p9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Block adalah kumpulan statement yang terdiri dari nol atau lebih statement.</a:t>
            </a:r>
            <a:endParaRPr/>
          </a:p>
          <a:p>
            <a:pPr marL="457200" lvl="0" indent="-311150" algn="l" rtl="0">
              <a:spcBef>
                <a:spcPts val="0"/>
              </a:spcBef>
              <a:spcAft>
                <a:spcPts val="0"/>
              </a:spcAft>
              <a:buSzPts val="1300"/>
              <a:buChar char="●"/>
            </a:pPr>
            <a:r>
              <a:rPr lang="id"/>
              <a:t>Block diawali dan diakhiri dengan kurung kurawal {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10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Block</a:t>
            </a:r>
            <a:endParaRPr/>
          </a:p>
        </p:txBody>
      </p:sp>
      <p:pic>
        <p:nvPicPr>
          <p:cNvPr id="599" name="Google Shape;599;p100"/>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101"/>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If Statement</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10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If Statement</a:t>
            </a:r>
            <a:endParaRPr/>
          </a:p>
        </p:txBody>
      </p:sp>
      <p:sp>
        <p:nvSpPr>
          <p:cNvPr id="610" name="Google Shape;610;p10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Dalam Java, if adalah salah satu kata kunci yang digunakan untuk percabangan</a:t>
            </a:r>
            <a:endParaRPr/>
          </a:p>
          <a:p>
            <a:pPr marL="457200" lvl="0" indent="-311150" algn="l" rtl="0">
              <a:spcBef>
                <a:spcPts val="0"/>
              </a:spcBef>
              <a:spcAft>
                <a:spcPts val="0"/>
              </a:spcAft>
              <a:buSzPts val="1300"/>
              <a:buChar char="●"/>
            </a:pPr>
            <a:r>
              <a:rPr lang="id"/>
              <a:t>Percabangan artinya kita bisa mengeksekusi kode program tertentu ketika suatu kondisi terpenuhi</a:t>
            </a:r>
            <a:endParaRPr/>
          </a:p>
          <a:p>
            <a:pPr marL="457200" lvl="0" indent="-311150" algn="l" rtl="0">
              <a:spcBef>
                <a:spcPts val="0"/>
              </a:spcBef>
              <a:spcAft>
                <a:spcPts val="0"/>
              </a:spcAft>
              <a:buSzPts val="1300"/>
              <a:buChar char="●"/>
            </a:pPr>
            <a:r>
              <a:rPr lang="id"/>
              <a:t>Hampir di semua bahasa pemrograman mendukung if expression</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10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If Statement</a:t>
            </a:r>
            <a:endParaRPr/>
          </a:p>
        </p:txBody>
      </p:sp>
      <p:pic>
        <p:nvPicPr>
          <p:cNvPr id="616" name="Google Shape;616;p103"/>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Dimana Java Banyak Digunakan?</a:t>
            </a:r>
            <a:endParaRPr/>
          </a:p>
        </p:txBody>
      </p:sp>
      <p:sp>
        <p:nvSpPr>
          <p:cNvPr id="149" name="Google Shape;149;p2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Backend, banyak perusahaan besar saat ini menggunakan Java sebagai aplikasi backend nya seperti Twitter, Netflix, Spotify, Amazon, Alibaba, Blibli, dan lain-lain</a:t>
            </a:r>
            <a:endParaRPr/>
          </a:p>
          <a:p>
            <a:pPr marL="457200" lvl="0" indent="-311150" algn="l" rtl="0">
              <a:spcBef>
                <a:spcPts val="0"/>
              </a:spcBef>
              <a:spcAft>
                <a:spcPts val="0"/>
              </a:spcAft>
              <a:buSzPts val="1300"/>
              <a:buChar char="●"/>
            </a:pPr>
            <a:r>
              <a:rPr lang="id"/>
              <a:t>Big Data, teknologi-teknologi big data yang saat ini populer, kebanyakan adalah teknologi Java, seperti Apache Hadoop, Elasticsearch, Apache Cassandra, Apache Spark, Apache Kafka, dan lain-lain</a:t>
            </a:r>
            <a:endParaRPr/>
          </a:p>
          <a:p>
            <a:pPr marL="457200" lvl="0" indent="-311150" algn="l" rtl="0">
              <a:spcBef>
                <a:spcPts val="0"/>
              </a:spcBef>
              <a:spcAft>
                <a:spcPts val="0"/>
              </a:spcAft>
              <a:buSzPts val="1300"/>
              <a:buChar char="●"/>
            </a:pPr>
            <a:r>
              <a:rPr lang="id"/>
              <a:t>Android, di Android kita bisa menggunakan Java dan Kotlin untuk membuat aplikasi nya</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10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Else Statement</a:t>
            </a:r>
            <a:endParaRPr/>
          </a:p>
        </p:txBody>
      </p:sp>
      <p:sp>
        <p:nvSpPr>
          <p:cNvPr id="622" name="Google Shape;622;p10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Blok if akan dieksekusi ketika kondisi if bernilai true</a:t>
            </a:r>
            <a:endParaRPr/>
          </a:p>
          <a:p>
            <a:pPr marL="457200" lvl="0" indent="-311150" algn="l" rtl="0">
              <a:spcBef>
                <a:spcPts val="0"/>
              </a:spcBef>
              <a:spcAft>
                <a:spcPts val="0"/>
              </a:spcAft>
              <a:buSzPts val="1300"/>
              <a:buChar char="●"/>
            </a:pPr>
            <a:r>
              <a:rPr lang="id"/>
              <a:t>Kadang kita ingin melakukan eksekusi program tertentu jika kondisi if bernilai false</a:t>
            </a:r>
            <a:endParaRPr/>
          </a:p>
          <a:p>
            <a:pPr marL="457200" lvl="0" indent="-311150" algn="l" rtl="0">
              <a:spcBef>
                <a:spcPts val="0"/>
              </a:spcBef>
              <a:spcAft>
                <a:spcPts val="0"/>
              </a:spcAft>
              <a:buSzPts val="1300"/>
              <a:buChar char="●"/>
            </a:pPr>
            <a:r>
              <a:rPr lang="id"/>
              <a:t>Hal ini bisa dilakukan menggunakan else expression</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10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Else Statement</a:t>
            </a:r>
            <a:endParaRPr/>
          </a:p>
        </p:txBody>
      </p:sp>
      <p:pic>
        <p:nvPicPr>
          <p:cNvPr id="628" name="Google Shape;628;p105"/>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10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Else If Statement</a:t>
            </a:r>
            <a:endParaRPr/>
          </a:p>
        </p:txBody>
      </p:sp>
      <p:sp>
        <p:nvSpPr>
          <p:cNvPr id="634" name="Google Shape;634;p10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Kada dalam If, kita butuh membuat beberapa kondisi</a:t>
            </a:r>
            <a:endParaRPr/>
          </a:p>
          <a:p>
            <a:pPr marL="457200" lvl="0" indent="-311150" algn="l" rtl="0">
              <a:spcBef>
                <a:spcPts val="0"/>
              </a:spcBef>
              <a:spcAft>
                <a:spcPts val="0"/>
              </a:spcAft>
              <a:buSzPts val="1300"/>
              <a:buChar char="●"/>
            </a:pPr>
            <a:r>
              <a:rPr lang="id"/>
              <a:t>Kasus seperti ini, di Java kita bisa menggunakan Else If expression</a:t>
            </a:r>
            <a:endParaRPr/>
          </a:p>
          <a:p>
            <a:pPr marL="457200" lvl="0" indent="-311150" algn="l" rtl="0">
              <a:spcBef>
                <a:spcPts val="0"/>
              </a:spcBef>
              <a:spcAft>
                <a:spcPts val="0"/>
              </a:spcAft>
              <a:buSzPts val="1300"/>
              <a:buChar char="●"/>
            </a:pPr>
            <a:r>
              <a:rPr lang="id"/>
              <a:t>Else if di Java bisa lebih dari satu</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10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Else If Statement</a:t>
            </a:r>
            <a:endParaRPr/>
          </a:p>
        </p:txBody>
      </p:sp>
      <p:pic>
        <p:nvPicPr>
          <p:cNvPr id="640" name="Google Shape;640;p107"/>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10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Switch Statement</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10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Switch Statement</a:t>
            </a:r>
            <a:endParaRPr/>
          </a:p>
        </p:txBody>
      </p:sp>
      <p:sp>
        <p:nvSpPr>
          <p:cNvPr id="651" name="Google Shape;651;p10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Kadang kita hanya butuh menggunakan kondisi sederhana di if statement, seperti hanya menggunakan perbandingan ==</a:t>
            </a:r>
            <a:endParaRPr/>
          </a:p>
          <a:p>
            <a:pPr marL="457200" lvl="0" indent="-311150" algn="l" rtl="0">
              <a:spcBef>
                <a:spcPts val="0"/>
              </a:spcBef>
              <a:spcAft>
                <a:spcPts val="0"/>
              </a:spcAft>
              <a:buSzPts val="1300"/>
              <a:buChar char="●"/>
            </a:pPr>
            <a:r>
              <a:rPr lang="id"/>
              <a:t>Switch adalah statement percabangan yang sama dengan if, namun  lebih sederhana cara pembuatannya</a:t>
            </a:r>
            <a:endParaRPr/>
          </a:p>
          <a:p>
            <a:pPr marL="457200" lvl="0" indent="-311150" algn="l" rtl="0">
              <a:spcBef>
                <a:spcPts val="0"/>
              </a:spcBef>
              <a:spcAft>
                <a:spcPts val="0"/>
              </a:spcAft>
              <a:buSzPts val="1300"/>
              <a:buChar char="●"/>
            </a:pPr>
            <a:r>
              <a:rPr lang="id"/>
              <a:t>Kondisi di switch statement hanya untuk perbandingan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11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Switch Statement</a:t>
            </a:r>
            <a:endParaRPr/>
          </a:p>
        </p:txBody>
      </p:sp>
      <p:pic>
        <p:nvPicPr>
          <p:cNvPr id="657" name="Google Shape;657;p110"/>
          <p:cNvPicPr preferRelativeResize="0"/>
          <p:nvPr/>
        </p:nvPicPr>
        <p:blipFill>
          <a:blip r:embed="rId3">
            <a:alphaModFix/>
          </a:blip>
          <a:stretch>
            <a:fillRect/>
          </a:stretch>
        </p:blipFill>
        <p:spPr>
          <a:xfrm>
            <a:off x="152400" y="2006250"/>
            <a:ext cx="6970829" cy="29848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11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Switch Lambda</a:t>
            </a:r>
            <a:endParaRPr/>
          </a:p>
        </p:txBody>
      </p:sp>
      <p:sp>
        <p:nvSpPr>
          <p:cNvPr id="663" name="Google Shape;663;p11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Di Java versi 14, diperkenalkan switch expression dengan lambda </a:t>
            </a:r>
            <a:endParaRPr/>
          </a:p>
          <a:p>
            <a:pPr marL="457200" lvl="0" indent="-311150" algn="l" rtl="0">
              <a:spcBef>
                <a:spcPts val="0"/>
              </a:spcBef>
              <a:spcAft>
                <a:spcPts val="0"/>
              </a:spcAft>
              <a:buSzPts val="1300"/>
              <a:buChar char="●"/>
            </a:pPr>
            <a:r>
              <a:rPr lang="id"/>
              <a:t>Ini lebih mempermudah saat penggunaan switch expression karena kita tidak perlu lagi menggunakan kata kunci break</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11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Switch Lambda</a:t>
            </a:r>
            <a:endParaRPr/>
          </a:p>
        </p:txBody>
      </p:sp>
      <p:pic>
        <p:nvPicPr>
          <p:cNvPr id="669" name="Google Shape;669;p112"/>
          <p:cNvPicPr preferRelativeResize="0"/>
          <p:nvPr/>
        </p:nvPicPr>
        <p:blipFill>
          <a:blip r:embed="rId3">
            <a:alphaModFix/>
          </a:blip>
          <a:stretch>
            <a:fillRect/>
          </a:stretch>
        </p:blipFill>
        <p:spPr>
          <a:xfrm>
            <a:off x="152400" y="2006250"/>
            <a:ext cx="8839200" cy="2950318"/>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11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Kata Kunci yield</a:t>
            </a:r>
            <a:endParaRPr/>
          </a:p>
        </p:txBody>
      </p:sp>
      <p:sp>
        <p:nvSpPr>
          <p:cNvPr id="675" name="Google Shape;675;p11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Di Java 14, ada kata kunci baru yaitu yield, dimana kita menggunakan kata kunci yield untuk mengembalikan nilai pada switch statement</a:t>
            </a:r>
            <a:endParaRPr/>
          </a:p>
          <a:p>
            <a:pPr marL="457200" lvl="0" indent="-311150" algn="l" rtl="0">
              <a:spcBef>
                <a:spcPts val="0"/>
              </a:spcBef>
              <a:spcAft>
                <a:spcPts val="0"/>
              </a:spcAft>
              <a:buSzPts val="1300"/>
              <a:buChar char="●"/>
            </a:pPr>
            <a:r>
              <a:rPr lang="id"/>
              <a:t>Ini sangat mempermudah kita ketika butuh membuat data berdasarkan kondisi switch statement</a:t>
            </a:r>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2870</Words>
  <Application>Microsoft Macintosh PowerPoint</Application>
  <PresentationFormat>On-screen Show (16:9)</PresentationFormat>
  <Paragraphs>496</Paragraphs>
  <Slides>156</Slides>
  <Notes>156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156</vt:i4>
      </vt:variant>
    </vt:vector>
  </HeadingPairs>
  <TitlesOfParts>
    <vt:vector size="160" baseType="lpstr">
      <vt:lpstr>Lato</vt:lpstr>
      <vt:lpstr>Raleway</vt:lpstr>
      <vt:lpstr>Arial</vt:lpstr>
      <vt:lpstr>Streamline</vt:lpstr>
      <vt:lpstr>Java Dasar</vt:lpstr>
      <vt:lpstr>Untuk Siapa Materi Ini?</vt:lpstr>
      <vt:lpstr>Agenda</vt:lpstr>
      <vt:lpstr>Pengenalan Java</vt:lpstr>
      <vt:lpstr>Sejarah Java</vt:lpstr>
      <vt:lpstr>Teknologi Java</vt:lpstr>
      <vt:lpstr>Versi Java</vt:lpstr>
      <vt:lpstr>Kenapa Belajar Java</vt:lpstr>
      <vt:lpstr>Dimana Java Banyak Digunakan?</vt:lpstr>
      <vt:lpstr>JRE vs JDK</vt:lpstr>
      <vt:lpstr>Java Virtual Machine</vt:lpstr>
      <vt:lpstr>Proses Development Program Java</vt:lpstr>
      <vt:lpstr>Menginstall Java</vt:lpstr>
      <vt:lpstr>OpenJDK</vt:lpstr>
      <vt:lpstr>OpenJDK vs yang lain</vt:lpstr>
      <vt:lpstr>Download OpenJDK</vt:lpstr>
      <vt:lpstr>Setting PATH</vt:lpstr>
      <vt:lpstr>Integrated Development Environment</vt:lpstr>
      <vt:lpstr>Program Hello World</vt:lpstr>
      <vt:lpstr>Program Hello World</vt:lpstr>
      <vt:lpstr>Kompilasi Kode Java</vt:lpstr>
      <vt:lpstr>Tipe Data Number</vt:lpstr>
      <vt:lpstr>Tipe Data Number</vt:lpstr>
      <vt:lpstr>Integer Number</vt:lpstr>
      <vt:lpstr>Kode : Integer Number</vt:lpstr>
      <vt:lpstr>Floating Point Number</vt:lpstr>
      <vt:lpstr>Kode : Floating Point Number</vt:lpstr>
      <vt:lpstr>Kode : Literals</vt:lpstr>
      <vt:lpstr>Kode : Underscore</vt:lpstr>
      <vt:lpstr>Konversi Tipe Data Number</vt:lpstr>
      <vt:lpstr>Kode : Konversi Tipe Data Number</vt:lpstr>
      <vt:lpstr>Tipe Data Character</vt:lpstr>
      <vt:lpstr>Tipe Data Character</vt:lpstr>
      <vt:lpstr>Kode : Character</vt:lpstr>
      <vt:lpstr>Tipe Data Boolean</vt:lpstr>
      <vt:lpstr>Tipe Data Boolean</vt:lpstr>
      <vt:lpstr>Kode : Boolean</vt:lpstr>
      <vt:lpstr>Tipe Data String</vt:lpstr>
      <vt:lpstr>Tipe Data String</vt:lpstr>
      <vt:lpstr>Kode : String</vt:lpstr>
      <vt:lpstr>Kode : Menggabungkan String</vt:lpstr>
      <vt:lpstr>Variable</vt:lpstr>
      <vt:lpstr>Variable</vt:lpstr>
      <vt:lpstr>Kode : Variable</vt:lpstr>
      <vt:lpstr>Kata Kunci var</vt:lpstr>
      <vt:lpstr>Kode : Kata Kunci var</vt:lpstr>
      <vt:lpstr>Kata Kunci final</vt:lpstr>
      <vt:lpstr>Kode : Kata Kunci final</vt:lpstr>
      <vt:lpstr>Tipe Data Bukan Primitif</vt:lpstr>
      <vt:lpstr>Tipe Data Bukan Primitif</vt:lpstr>
      <vt:lpstr>Representasi Tipe Data Primitif (1)</vt:lpstr>
      <vt:lpstr>Representasi Tipe Data Primitif (2)</vt:lpstr>
      <vt:lpstr>Kode : Tipe Data Bukan Primitif</vt:lpstr>
      <vt:lpstr>Kode : Konversi Dari Tipe Primitif</vt:lpstr>
      <vt:lpstr>Tipe Data Array</vt:lpstr>
      <vt:lpstr>Tipe Data Array</vt:lpstr>
      <vt:lpstr>Cara Kerja Array</vt:lpstr>
      <vt:lpstr>Kode : Membuat Array</vt:lpstr>
      <vt:lpstr>Kode : Array Initializer</vt:lpstr>
      <vt:lpstr>Operasi di Array</vt:lpstr>
      <vt:lpstr>Kode : Operasi di Array</vt:lpstr>
      <vt:lpstr>Kode : Array di dalam Array</vt:lpstr>
      <vt:lpstr>Operasi Matematika</vt:lpstr>
      <vt:lpstr>Operasi Matematika</vt:lpstr>
      <vt:lpstr>Kode : Operasi Matematika</vt:lpstr>
      <vt:lpstr>Augmented Assignments</vt:lpstr>
      <vt:lpstr>Kode : Augmented Assignments</vt:lpstr>
      <vt:lpstr>Unary Operator</vt:lpstr>
      <vt:lpstr>Kode : Unary Operator</vt:lpstr>
      <vt:lpstr>Operasi Perbandingan</vt:lpstr>
      <vt:lpstr>Operasi Perbandingan</vt:lpstr>
      <vt:lpstr>Operator Perbandingan</vt:lpstr>
      <vt:lpstr>Kode : Operasi Perbandingan</vt:lpstr>
      <vt:lpstr>Operasi Boolean</vt:lpstr>
      <vt:lpstr>Operasi Boolean</vt:lpstr>
      <vt:lpstr>Operasi &amp;&amp;</vt:lpstr>
      <vt:lpstr>Operasi ||</vt:lpstr>
      <vt:lpstr>Operasi !</vt:lpstr>
      <vt:lpstr>Kode : Operasi Boolean</vt:lpstr>
      <vt:lpstr>Expression, Statement &amp; Block</vt:lpstr>
      <vt:lpstr>Expression</vt:lpstr>
      <vt:lpstr>Kode : Expression</vt:lpstr>
      <vt:lpstr>Statement</vt:lpstr>
      <vt:lpstr>Kode : Statement</vt:lpstr>
      <vt:lpstr>Block</vt:lpstr>
      <vt:lpstr>Kode : Block</vt:lpstr>
      <vt:lpstr>If Statement</vt:lpstr>
      <vt:lpstr>If Statement</vt:lpstr>
      <vt:lpstr>Kode : If Statement</vt:lpstr>
      <vt:lpstr>Else Statement</vt:lpstr>
      <vt:lpstr>Kode : Else Statement</vt:lpstr>
      <vt:lpstr>Else If Statement</vt:lpstr>
      <vt:lpstr>Kode : Else If Statement</vt:lpstr>
      <vt:lpstr>Switch Statement</vt:lpstr>
      <vt:lpstr>Switch Statement</vt:lpstr>
      <vt:lpstr>Kode : Switch Statement</vt:lpstr>
      <vt:lpstr>Switch Lambda</vt:lpstr>
      <vt:lpstr>Kode : Switch Lambda</vt:lpstr>
      <vt:lpstr>Kata Kunci yield</vt:lpstr>
      <vt:lpstr>Kode : Switch Tanpa yield</vt:lpstr>
      <vt:lpstr>Kode : Switch Dengan yield</vt:lpstr>
      <vt:lpstr>Ternary Operator</vt:lpstr>
      <vt:lpstr>Ternary Operator</vt:lpstr>
      <vt:lpstr>Kode : Tanpa Ternary Operator</vt:lpstr>
      <vt:lpstr>Kode : Dengan Ternary Operator</vt:lpstr>
      <vt:lpstr>For Loop</vt:lpstr>
      <vt:lpstr>For Loop</vt:lpstr>
      <vt:lpstr>Sintak Perulangan For</vt:lpstr>
      <vt:lpstr>Kode : Perulangan Tanpa Henti</vt:lpstr>
      <vt:lpstr>Kode : Perulangan Dengan Kondisi</vt:lpstr>
      <vt:lpstr>Kode : Perulangan Dengan Init Statement</vt:lpstr>
      <vt:lpstr>Kode : Perulangan Dengan Post Statement</vt:lpstr>
      <vt:lpstr>While Loop</vt:lpstr>
      <vt:lpstr>While Loop</vt:lpstr>
      <vt:lpstr>Kode : While Loop</vt:lpstr>
      <vt:lpstr>Do While Loop</vt:lpstr>
      <vt:lpstr>Do While Loop</vt:lpstr>
      <vt:lpstr>Kode : Do While Loop</vt:lpstr>
      <vt:lpstr>Break &amp; Continue</vt:lpstr>
      <vt:lpstr>Break &amp; Continue</vt:lpstr>
      <vt:lpstr>Kode : Break</vt:lpstr>
      <vt:lpstr>Kode : Continue</vt:lpstr>
      <vt:lpstr>For Each</vt:lpstr>
      <vt:lpstr>For Each</vt:lpstr>
      <vt:lpstr>Kode : Tanpa For Each</vt:lpstr>
      <vt:lpstr>Kode : For Each</vt:lpstr>
      <vt:lpstr>Method</vt:lpstr>
      <vt:lpstr>Method</vt:lpstr>
      <vt:lpstr>Kode : Method</vt:lpstr>
      <vt:lpstr>Method Parameter</vt:lpstr>
      <vt:lpstr>Method Parameter</vt:lpstr>
      <vt:lpstr>Kode : Method Parameter</vt:lpstr>
      <vt:lpstr>Method Return Value</vt:lpstr>
      <vt:lpstr>Method Return Value</vt:lpstr>
      <vt:lpstr>Kode : Method Return Value</vt:lpstr>
      <vt:lpstr>Method Variable Argument</vt:lpstr>
      <vt:lpstr>Method Variable Argument</vt:lpstr>
      <vt:lpstr>Kode : Tanpa Variable Argument</vt:lpstr>
      <vt:lpstr>Kode : Dengan Variable Argument</vt:lpstr>
      <vt:lpstr>Method Overloading</vt:lpstr>
      <vt:lpstr>Method Overloading</vt:lpstr>
      <vt:lpstr>Kode : Method Overloading</vt:lpstr>
      <vt:lpstr>Recursive Method</vt:lpstr>
      <vt:lpstr>Recursive Method</vt:lpstr>
      <vt:lpstr>Kode : Factorial Loop</vt:lpstr>
      <vt:lpstr>Kode : Factorial Recursive</vt:lpstr>
      <vt:lpstr>Problem Dengan Recursive</vt:lpstr>
      <vt:lpstr>Kode : Error StackOverflow</vt:lpstr>
      <vt:lpstr>Scope</vt:lpstr>
      <vt:lpstr>Scope</vt:lpstr>
      <vt:lpstr>Kode : Scope</vt:lpstr>
      <vt:lpstr>Komentar</vt:lpstr>
      <vt:lpstr>Komentar</vt:lpstr>
      <vt:lpstr>Kode : Komentar</vt:lpstr>
      <vt:lpstr>Materi Selanjutnya</vt:lpstr>
      <vt:lpstr>Materi Selanjutnya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Dasar</dc:title>
  <cp:lastModifiedBy>Ajito Nelson Lucio da Costa</cp:lastModifiedBy>
  <cp:revision>1</cp:revision>
  <dcterms:modified xsi:type="dcterms:W3CDTF">2023-06-12T08:08:52Z</dcterms:modified>
</cp:coreProperties>
</file>